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0" r:id="rId4"/>
    <p:sldId id="258" r:id="rId5"/>
    <p:sldId id="263" r:id="rId6"/>
    <p:sldId id="274" r:id="rId7"/>
    <p:sldId id="275" r:id="rId8"/>
    <p:sldId id="282" r:id="rId9"/>
    <p:sldId id="283" r:id="rId10"/>
    <p:sldId id="279" r:id="rId11"/>
    <p:sldId id="273" r:id="rId12"/>
    <p:sldId id="261" r:id="rId13"/>
    <p:sldId id="272" r:id="rId14"/>
    <p:sldId id="270" r:id="rId15"/>
    <p:sldId id="265" r:id="rId16"/>
    <p:sldId id="278" r:id="rId17"/>
    <p:sldId id="280" r:id="rId18"/>
    <p:sldId id="281" r:id="rId19"/>
    <p:sldId id="271" r:id="rId20"/>
    <p:sldId id="262" r:id="rId21"/>
  </p:sldIdLst>
  <p:sldSz cx="12192000" cy="6858000"/>
  <p:notesSz cx="6735763" cy="9866313"/>
  <p:defaultTextStyle>
    <a:defPPr>
      <a:defRPr lang="de-DE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phaela Müller" initials="RCM" lastIdx="1" clrIdx="0"/>
  <p:cmAuthor id="1" name="Raphaela Ch. Müller" initials="RCM" lastIdx="3" clrIdx="1">
    <p:extLst/>
  </p:cmAuthor>
  <p:cmAuthor id="2" name="Natascha Avdosieva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8F1"/>
    <a:srgbClr val="39B462"/>
    <a:srgbClr val="45525A"/>
    <a:srgbClr val="DCE7ED"/>
    <a:srgbClr val="749DDA"/>
    <a:srgbClr val="2F62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31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8016A-CD7B-45E8-B7DB-B79DFBC22F2D}" type="datetimeFigureOut">
              <a:rPr lang="de-AT" smtClean="0"/>
              <a:t>21.03.2018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82CA7-EA1F-4026-9544-9ED4067C1EAA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96900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82CA7-EA1F-4026-9544-9ED4067C1EAA}" type="slidenum">
              <a:rPr lang="de-AT" smtClean="0"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47603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82CA7-EA1F-4026-9544-9ED4067C1EAA}" type="slidenum">
              <a:rPr lang="de-AT" smtClean="0"/>
              <a:t>12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7667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82CA7-EA1F-4026-9544-9ED4067C1EAA}" type="slidenum">
              <a:rPr lang="de-AT" smtClean="0"/>
              <a:t>15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39526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82CA7-EA1F-4026-9544-9ED4067C1EAA}" type="slidenum">
              <a:rPr lang="de-AT" smtClean="0"/>
              <a:t>16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15614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Neue </a:t>
            </a:r>
            <a:r>
              <a:rPr lang="de-DE" dirty="0" err="1"/>
              <a:t>Visuals</a:t>
            </a:r>
            <a:r>
              <a:rPr lang="de-DE" baseline="0" dirty="0"/>
              <a:t> einfügen, siehe Poster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82CA7-EA1F-4026-9544-9ED4067C1EAA}" type="slidenum">
              <a:rPr lang="de-AT" smtClean="0"/>
              <a:t>17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183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Neue </a:t>
            </a:r>
            <a:r>
              <a:rPr lang="de-DE" dirty="0" err="1"/>
              <a:t>Visuals</a:t>
            </a:r>
            <a:r>
              <a:rPr lang="de-DE" baseline="0" dirty="0"/>
              <a:t> einfügen, siehe Poster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82CA7-EA1F-4026-9544-9ED4067C1EAA}" type="slidenum">
              <a:rPr lang="de-AT" smtClean="0"/>
              <a:t>18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76294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tiff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wmf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3">
            <a:extLst>
              <a:ext uri="{FF2B5EF4-FFF2-40B4-BE49-F238E27FC236}">
                <a16:creationId xmlns:a16="http://schemas.microsoft.com/office/drawing/2014/main" xmlns="" id="{785D7EF7-1A4F-5C42-8C41-AA562F78CC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0000" cy="68911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8EF9BE6-85E2-6246-AA67-D8CB30D729B1}"/>
              </a:ext>
            </a:extLst>
          </p:cNvPr>
          <p:cNvSpPr/>
          <p:nvPr userDrawn="1"/>
        </p:nvSpPr>
        <p:spPr>
          <a:xfrm>
            <a:off x="10782795" y="5486399"/>
            <a:ext cx="739971" cy="665745"/>
          </a:xfrm>
          <a:prstGeom prst="rect">
            <a:avLst/>
          </a:prstGeom>
          <a:solidFill>
            <a:srgbClr val="DB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hteck 12"/>
          <p:cNvSpPr/>
          <p:nvPr userDrawn="1"/>
        </p:nvSpPr>
        <p:spPr>
          <a:xfrm rot="2700000">
            <a:off x="4195640" y="1528640"/>
            <a:ext cx="3800723" cy="3800723"/>
          </a:xfrm>
          <a:prstGeom prst="rect">
            <a:avLst/>
          </a:prstGeom>
          <a:solidFill>
            <a:srgbClr val="39B46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lvl="0"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1909540"/>
            <a:ext cx="9144000" cy="23876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89215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5525A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noProof="0" dirty="0"/>
              <a:t>Text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C8C978-EB8F-4ACF-933C-9BF95B302A05}" type="datetime3">
              <a:rPr lang="en-US" smtClean="0"/>
              <a:t>21 March 2018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LAW-TRAIN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0E79-5688-46F3-BE98-48DF8909E17E}" type="slidenum">
              <a:rPr lang="de-AT" smtClean="0"/>
              <a:t>‹Nr.›</a:t>
            </a:fld>
            <a:endParaRPr lang="de-AT" dirty="0"/>
          </a:p>
        </p:txBody>
      </p:sp>
      <p:cxnSp>
        <p:nvCxnSpPr>
          <p:cNvPr id="8" name="Gerader Verbinder 7"/>
          <p:cNvCxnSpPr/>
          <p:nvPr userDrawn="1"/>
        </p:nvCxnSpPr>
        <p:spPr>
          <a:xfrm>
            <a:off x="669235" y="4328944"/>
            <a:ext cx="10853531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ussdiagramm: Verbindungsstelle zu einer anderen Seite 9"/>
          <p:cNvSpPr/>
          <p:nvPr userDrawn="1"/>
        </p:nvSpPr>
        <p:spPr>
          <a:xfrm>
            <a:off x="9547118" y="-415635"/>
            <a:ext cx="1979941" cy="350836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103"/>
              <a:gd name="connsiteY0" fmla="*/ 0 h 11403"/>
              <a:gd name="connsiteX1" fmla="*/ 10000 w 10103"/>
              <a:gd name="connsiteY1" fmla="*/ 0 h 11403"/>
              <a:gd name="connsiteX2" fmla="*/ 10103 w 10103"/>
              <a:gd name="connsiteY2" fmla="*/ 11403 h 11403"/>
              <a:gd name="connsiteX3" fmla="*/ 5000 w 10103"/>
              <a:gd name="connsiteY3" fmla="*/ 10000 h 11403"/>
              <a:gd name="connsiteX4" fmla="*/ 0 w 10103"/>
              <a:gd name="connsiteY4" fmla="*/ 8000 h 11403"/>
              <a:gd name="connsiteX5" fmla="*/ 0 w 10103"/>
              <a:gd name="connsiteY5" fmla="*/ 0 h 11403"/>
              <a:gd name="connsiteX0" fmla="*/ 0 w 10103"/>
              <a:gd name="connsiteY0" fmla="*/ 0 h 11431"/>
              <a:gd name="connsiteX1" fmla="*/ 10000 w 10103"/>
              <a:gd name="connsiteY1" fmla="*/ 0 h 11431"/>
              <a:gd name="connsiteX2" fmla="*/ 10103 w 10103"/>
              <a:gd name="connsiteY2" fmla="*/ 11403 h 11431"/>
              <a:gd name="connsiteX3" fmla="*/ 6952 w 10103"/>
              <a:gd name="connsiteY3" fmla="*/ 11431 h 11431"/>
              <a:gd name="connsiteX4" fmla="*/ 0 w 10103"/>
              <a:gd name="connsiteY4" fmla="*/ 8000 h 11431"/>
              <a:gd name="connsiteX5" fmla="*/ 0 w 10103"/>
              <a:gd name="connsiteY5" fmla="*/ 0 h 11431"/>
              <a:gd name="connsiteX0" fmla="*/ 0 w 10103"/>
              <a:gd name="connsiteY0" fmla="*/ 0 h 12538"/>
              <a:gd name="connsiteX1" fmla="*/ 10000 w 10103"/>
              <a:gd name="connsiteY1" fmla="*/ 0 h 12538"/>
              <a:gd name="connsiteX2" fmla="*/ 10103 w 10103"/>
              <a:gd name="connsiteY2" fmla="*/ 11403 h 12538"/>
              <a:gd name="connsiteX3" fmla="*/ 7568 w 10103"/>
              <a:gd name="connsiteY3" fmla="*/ 12538 h 12538"/>
              <a:gd name="connsiteX4" fmla="*/ 0 w 10103"/>
              <a:gd name="connsiteY4" fmla="*/ 8000 h 12538"/>
              <a:gd name="connsiteX5" fmla="*/ 0 w 10103"/>
              <a:gd name="connsiteY5" fmla="*/ 0 h 12538"/>
              <a:gd name="connsiteX0" fmla="*/ 0 w 10137"/>
              <a:gd name="connsiteY0" fmla="*/ 0 h 12564"/>
              <a:gd name="connsiteX1" fmla="*/ 10000 w 10137"/>
              <a:gd name="connsiteY1" fmla="*/ 0 h 12564"/>
              <a:gd name="connsiteX2" fmla="*/ 10137 w 10137"/>
              <a:gd name="connsiteY2" fmla="*/ 12564 h 12564"/>
              <a:gd name="connsiteX3" fmla="*/ 7568 w 10137"/>
              <a:gd name="connsiteY3" fmla="*/ 12538 h 12564"/>
              <a:gd name="connsiteX4" fmla="*/ 0 w 10137"/>
              <a:gd name="connsiteY4" fmla="*/ 8000 h 12564"/>
              <a:gd name="connsiteX5" fmla="*/ 0 w 10137"/>
              <a:gd name="connsiteY5" fmla="*/ 0 h 12564"/>
              <a:gd name="connsiteX0" fmla="*/ 0 w 10034"/>
              <a:gd name="connsiteY0" fmla="*/ 0 h 12538"/>
              <a:gd name="connsiteX1" fmla="*/ 10000 w 10034"/>
              <a:gd name="connsiteY1" fmla="*/ 0 h 12538"/>
              <a:gd name="connsiteX2" fmla="*/ 10034 w 10034"/>
              <a:gd name="connsiteY2" fmla="*/ 12537 h 12538"/>
              <a:gd name="connsiteX3" fmla="*/ 7568 w 10034"/>
              <a:gd name="connsiteY3" fmla="*/ 12538 h 12538"/>
              <a:gd name="connsiteX4" fmla="*/ 0 w 10034"/>
              <a:gd name="connsiteY4" fmla="*/ 8000 h 12538"/>
              <a:gd name="connsiteX5" fmla="*/ 0 w 10034"/>
              <a:gd name="connsiteY5" fmla="*/ 0 h 12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34" h="12538">
                <a:moveTo>
                  <a:pt x="0" y="0"/>
                </a:moveTo>
                <a:lnTo>
                  <a:pt x="10000" y="0"/>
                </a:lnTo>
                <a:cubicBezTo>
                  <a:pt x="10034" y="3801"/>
                  <a:pt x="10000" y="8736"/>
                  <a:pt x="10034" y="12537"/>
                </a:cubicBezTo>
                <a:lnTo>
                  <a:pt x="7568" y="12538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u="sng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138" y="254078"/>
            <a:ext cx="1775903" cy="1563991"/>
          </a:xfrm>
          <a:prstGeom prst="rect">
            <a:avLst/>
          </a:prstGeom>
        </p:spPr>
      </p:pic>
      <p:sp>
        <p:nvSpPr>
          <p:cNvPr id="7" name="Textfeld 6"/>
          <p:cNvSpPr txBox="1"/>
          <p:nvPr userDrawn="1"/>
        </p:nvSpPr>
        <p:spPr>
          <a:xfrm>
            <a:off x="291291" y="4951625"/>
            <a:ext cx="18466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4532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Bild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0000" cy="6891119"/>
          </a:xfrm>
          <a:prstGeom prst="rect">
            <a:avLst/>
          </a:prstGeom>
        </p:spPr>
      </p:pic>
      <p:grpSp>
        <p:nvGrpSpPr>
          <p:cNvPr id="27" name="Gruppieren 26"/>
          <p:cNvGrpSpPr/>
          <p:nvPr userDrawn="1"/>
        </p:nvGrpSpPr>
        <p:grpSpPr>
          <a:xfrm>
            <a:off x="669235" y="433905"/>
            <a:ext cx="10853531" cy="1188000"/>
            <a:chOff x="669235" y="3376850"/>
            <a:chExt cx="10853530" cy="1188000"/>
          </a:xfrm>
        </p:grpSpPr>
        <p:cxnSp>
          <p:nvCxnSpPr>
            <p:cNvPr id="29" name="Gerader Verbinder 28"/>
            <p:cNvCxnSpPr/>
            <p:nvPr userDrawn="1"/>
          </p:nvCxnSpPr>
          <p:spPr>
            <a:xfrm>
              <a:off x="669235" y="4328944"/>
              <a:ext cx="10853530" cy="0"/>
            </a:xfrm>
            <a:prstGeom prst="line">
              <a:avLst/>
            </a:prstGeom>
            <a:ln w="19050">
              <a:solidFill>
                <a:srgbClr val="39B4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Grafik 2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4765" y="3376850"/>
              <a:ext cx="1188000" cy="1188000"/>
            </a:xfrm>
            <a:prstGeom prst="rect">
              <a:avLst/>
            </a:prstGeom>
          </p:spPr>
        </p:pic>
      </p:grpSp>
      <p:sp>
        <p:nvSpPr>
          <p:cNvPr id="28" name="Textfeld 27"/>
          <p:cNvSpPr txBox="1"/>
          <p:nvPr userDrawn="1"/>
        </p:nvSpPr>
        <p:spPr>
          <a:xfrm>
            <a:off x="10364554" y="616129"/>
            <a:ext cx="1128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838200" y="365125"/>
            <a:ext cx="9673424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Partners</a:t>
            </a:r>
          </a:p>
        </p:txBody>
      </p:sp>
      <p:sp>
        <p:nvSpPr>
          <p:cNvPr id="3" name="Datumsplatzhalt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022B99-5C41-453E-974F-995795AAA39E}" type="datetime3">
              <a:rPr lang="en-US" smtClean="0"/>
              <a:t>21 March 2018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de-AT" dirty="0"/>
              <a:t>LAW-TRAIN</a:t>
            </a:r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F570E79-5688-46F3-BE98-48DF8909E17E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6" name="Rechteck 5"/>
          <p:cNvSpPr/>
          <p:nvPr userDrawn="1"/>
        </p:nvSpPr>
        <p:spPr>
          <a:xfrm>
            <a:off x="838201" y="2107089"/>
            <a:ext cx="1984513" cy="1335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 userDrawn="1"/>
        </p:nvSpPr>
        <p:spPr>
          <a:xfrm>
            <a:off x="2970973" y="2107089"/>
            <a:ext cx="1984513" cy="1335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 userDrawn="1"/>
        </p:nvSpPr>
        <p:spPr>
          <a:xfrm>
            <a:off x="5103745" y="2107089"/>
            <a:ext cx="1984513" cy="1335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 userDrawn="1"/>
        </p:nvSpPr>
        <p:spPr>
          <a:xfrm>
            <a:off x="7236517" y="2107089"/>
            <a:ext cx="1984513" cy="1335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0" name="Rechteck 9"/>
          <p:cNvSpPr/>
          <p:nvPr userDrawn="1"/>
        </p:nvSpPr>
        <p:spPr>
          <a:xfrm>
            <a:off x="9369289" y="2107089"/>
            <a:ext cx="1984513" cy="1335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1" name="Rechteck 10"/>
          <p:cNvSpPr/>
          <p:nvPr userDrawn="1"/>
        </p:nvSpPr>
        <p:spPr>
          <a:xfrm>
            <a:off x="830648" y="3665867"/>
            <a:ext cx="1984513" cy="1335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 userDrawn="1"/>
        </p:nvSpPr>
        <p:spPr>
          <a:xfrm>
            <a:off x="2963420" y="3665867"/>
            <a:ext cx="1984513" cy="1335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 userDrawn="1"/>
        </p:nvSpPr>
        <p:spPr>
          <a:xfrm>
            <a:off x="5103746" y="3665867"/>
            <a:ext cx="1984513" cy="1335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5" name="Rechteck 14"/>
          <p:cNvSpPr/>
          <p:nvPr userDrawn="1"/>
        </p:nvSpPr>
        <p:spPr>
          <a:xfrm>
            <a:off x="7236517" y="3665867"/>
            <a:ext cx="1984513" cy="1335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930" y="2474374"/>
            <a:ext cx="1883228" cy="618679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05" y="3891617"/>
            <a:ext cx="1844999" cy="884315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827" y="2474347"/>
            <a:ext cx="1681967" cy="601303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231" y="3779616"/>
            <a:ext cx="1472051" cy="1108317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47" y="2440729"/>
            <a:ext cx="1790620" cy="668539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070" y="2213123"/>
            <a:ext cx="1187863" cy="1141179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370" y="2223934"/>
            <a:ext cx="682807" cy="1119557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597" y="4058087"/>
            <a:ext cx="1890791" cy="632483"/>
          </a:xfrm>
          <a:prstGeom prst="rect">
            <a:avLst/>
          </a:prstGeom>
        </p:spPr>
      </p:pic>
      <p:sp>
        <p:nvSpPr>
          <p:cNvPr id="31" name="Rechteck 30"/>
          <p:cNvSpPr/>
          <p:nvPr userDrawn="1"/>
        </p:nvSpPr>
        <p:spPr>
          <a:xfrm>
            <a:off x="9369289" y="3631105"/>
            <a:ext cx="1984513" cy="1335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686" y="3777676"/>
            <a:ext cx="840159" cy="1110256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745" y="3834050"/>
            <a:ext cx="1877513" cy="92992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470B124-859E-044C-88F7-1DE93F5C3D41}"/>
              </a:ext>
            </a:extLst>
          </p:cNvPr>
          <p:cNvSpPr/>
          <p:nvPr userDrawn="1"/>
        </p:nvSpPr>
        <p:spPr>
          <a:xfrm>
            <a:off x="10754845" y="5355770"/>
            <a:ext cx="738132" cy="771896"/>
          </a:xfrm>
          <a:prstGeom prst="rect">
            <a:avLst/>
          </a:prstGeom>
          <a:solidFill>
            <a:srgbClr val="DB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69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0000" cy="68911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B41E557-2D1D-5147-A176-98CD8A0008C2}"/>
              </a:ext>
            </a:extLst>
          </p:cNvPr>
          <p:cNvSpPr/>
          <p:nvPr userDrawn="1"/>
        </p:nvSpPr>
        <p:spPr>
          <a:xfrm>
            <a:off x="10782795" y="5486399"/>
            <a:ext cx="739971" cy="665745"/>
          </a:xfrm>
          <a:prstGeom prst="rect">
            <a:avLst/>
          </a:prstGeom>
          <a:solidFill>
            <a:srgbClr val="DB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uppieren 10"/>
          <p:cNvGrpSpPr/>
          <p:nvPr userDrawn="1"/>
        </p:nvGrpSpPr>
        <p:grpSpPr>
          <a:xfrm>
            <a:off x="669235" y="433905"/>
            <a:ext cx="10853531" cy="1188000"/>
            <a:chOff x="669235" y="433906"/>
            <a:chExt cx="10853530" cy="1188000"/>
          </a:xfrm>
        </p:grpSpPr>
        <p:grpSp>
          <p:nvGrpSpPr>
            <p:cNvPr id="9" name="Gruppieren 8"/>
            <p:cNvGrpSpPr/>
            <p:nvPr userDrawn="1"/>
          </p:nvGrpSpPr>
          <p:grpSpPr>
            <a:xfrm>
              <a:off x="669235" y="433906"/>
              <a:ext cx="10853530" cy="1188000"/>
              <a:chOff x="669235" y="3376850"/>
              <a:chExt cx="10853530" cy="1188000"/>
            </a:xfrm>
          </p:grpSpPr>
          <p:cxnSp>
            <p:nvCxnSpPr>
              <p:cNvPr id="7" name="Gerader Verbinder 6"/>
              <p:cNvCxnSpPr/>
              <p:nvPr userDrawn="1"/>
            </p:nvCxnSpPr>
            <p:spPr>
              <a:xfrm>
                <a:off x="669235" y="4328944"/>
                <a:ext cx="10853530" cy="0"/>
              </a:xfrm>
              <a:prstGeom prst="line">
                <a:avLst/>
              </a:prstGeom>
              <a:ln w="19050">
                <a:solidFill>
                  <a:srgbClr val="39B46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" name="Grafik 7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34765" y="3376850"/>
                <a:ext cx="1188000" cy="1188000"/>
              </a:xfrm>
              <a:prstGeom prst="rect">
                <a:avLst/>
              </a:prstGeom>
            </p:spPr>
          </p:pic>
        </p:grpSp>
        <p:sp>
          <p:nvSpPr>
            <p:cNvPr id="10" name="Textfeld 9"/>
            <p:cNvSpPr txBox="1"/>
            <p:nvPr userDrawn="1"/>
          </p:nvSpPr>
          <p:spPr>
            <a:xfrm>
              <a:off x="10364553" y="616130"/>
              <a:ext cx="11284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9705231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E52C8-4486-4BE7-AB31-F6916671F3BE}" type="datetime3">
              <a:rPr lang="en-US" smtClean="0"/>
              <a:t>21 March 2018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LAW-TRAIN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0E79-5688-46F3-BE98-48DF8909E17E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58358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0000" cy="689111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1851" y="14473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0" dirty="0"/>
              <a:t>Chapter 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39863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5525A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2" name="Flussdiagramm: Verbindungsstelle zu einer anderen Seite 9"/>
          <p:cNvSpPr/>
          <p:nvPr userDrawn="1"/>
        </p:nvSpPr>
        <p:spPr>
          <a:xfrm>
            <a:off x="9547118" y="-415635"/>
            <a:ext cx="1979941" cy="350836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103"/>
              <a:gd name="connsiteY0" fmla="*/ 0 h 11403"/>
              <a:gd name="connsiteX1" fmla="*/ 10000 w 10103"/>
              <a:gd name="connsiteY1" fmla="*/ 0 h 11403"/>
              <a:gd name="connsiteX2" fmla="*/ 10103 w 10103"/>
              <a:gd name="connsiteY2" fmla="*/ 11403 h 11403"/>
              <a:gd name="connsiteX3" fmla="*/ 5000 w 10103"/>
              <a:gd name="connsiteY3" fmla="*/ 10000 h 11403"/>
              <a:gd name="connsiteX4" fmla="*/ 0 w 10103"/>
              <a:gd name="connsiteY4" fmla="*/ 8000 h 11403"/>
              <a:gd name="connsiteX5" fmla="*/ 0 w 10103"/>
              <a:gd name="connsiteY5" fmla="*/ 0 h 11403"/>
              <a:gd name="connsiteX0" fmla="*/ 0 w 10103"/>
              <a:gd name="connsiteY0" fmla="*/ 0 h 11431"/>
              <a:gd name="connsiteX1" fmla="*/ 10000 w 10103"/>
              <a:gd name="connsiteY1" fmla="*/ 0 h 11431"/>
              <a:gd name="connsiteX2" fmla="*/ 10103 w 10103"/>
              <a:gd name="connsiteY2" fmla="*/ 11403 h 11431"/>
              <a:gd name="connsiteX3" fmla="*/ 6952 w 10103"/>
              <a:gd name="connsiteY3" fmla="*/ 11431 h 11431"/>
              <a:gd name="connsiteX4" fmla="*/ 0 w 10103"/>
              <a:gd name="connsiteY4" fmla="*/ 8000 h 11431"/>
              <a:gd name="connsiteX5" fmla="*/ 0 w 10103"/>
              <a:gd name="connsiteY5" fmla="*/ 0 h 11431"/>
              <a:gd name="connsiteX0" fmla="*/ 0 w 10103"/>
              <a:gd name="connsiteY0" fmla="*/ 0 h 12538"/>
              <a:gd name="connsiteX1" fmla="*/ 10000 w 10103"/>
              <a:gd name="connsiteY1" fmla="*/ 0 h 12538"/>
              <a:gd name="connsiteX2" fmla="*/ 10103 w 10103"/>
              <a:gd name="connsiteY2" fmla="*/ 11403 h 12538"/>
              <a:gd name="connsiteX3" fmla="*/ 7568 w 10103"/>
              <a:gd name="connsiteY3" fmla="*/ 12538 h 12538"/>
              <a:gd name="connsiteX4" fmla="*/ 0 w 10103"/>
              <a:gd name="connsiteY4" fmla="*/ 8000 h 12538"/>
              <a:gd name="connsiteX5" fmla="*/ 0 w 10103"/>
              <a:gd name="connsiteY5" fmla="*/ 0 h 12538"/>
              <a:gd name="connsiteX0" fmla="*/ 0 w 10137"/>
              <a:gd name="connsiteY0" fmla="*/ 0 h 12564"/>
              <a:gd name="connsiteX1" fmla="*/ 10000 w 10137"/>
              <a:gd name="connsiteY1" fmla="*/ 0 h 12564"/>
              <a:gd name="connsiteX2" fmla="*/ 10137 w 10137"/>
              <a:gd name="connsiteY2" fmla="*/ 12564 h 12564"/>
              <a:gd name="connsiteX3" fmla="*/ 7568 w 10137"/>
              <a:gd name="connsiteY3" fmla="*/ 12538 h 12564"/>
              <a:gd name="connsiteX4" fmla="*/ 0 w 10137"/>
              <a:gd name="connsiteY4" fmla="*/ 8000 h 12564"/>
              <a:gd name="connsiteX5" fmla="*/ 0 w 10137"/>
              <a:gd name="connsiteY5" fmla="*/ 0 h 12564"/>
              <a:gd name="connsiteX0" fmla="*/ 0 w 10034"/>
              <a:gd name="connsiteY0" fmla="*/ 0 h 12538"/>
              <a:gd name="connsiteX1" fmla="*/ 10000 w 10034"/>
              <a:gd name="connsiteY1" fmla="*/ 0 h 12538"/>
              <a:gd name="connsiteX2" fmla="*/ 10034 w 10034"/>
              <a:gd name="connsiteY2" fmla="*/ 12537 h 12538"/>
              <a:gd name="connsiteX3" fmla="*/ 7568 w 10034"/>
              <a:gd name="connsiteY3" fmla="*/ 12538 h 12538"/>
              <a:gd name="connsiteX4" fmla="*/ 0 w 10034"/>
              <a:gd name="connsiteY4" fmla="*/ 8000 h 12538"/>
              <a:gd name="connsiteX5" fmla="*/ 0 w 10034"/>
              <a:gd name="connsiteY5" fmla="*/ 0 h 12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34" h="12538">
                <a:moveTo>
                  <a:pt x="0" y="0"/>
                </a:moveTo>
                <a:lnTo>
                  <a:pt x="10000" y="0"/>
                </a:lnTo>
                <a:cubicBezTo>
                  <a:pt x="10034" y="3801"/>
                  <a:pt x="10000" y="8736"/>
                  <a:pt x="10034" y="12537"/>
                </a:cubicBezTo>
                <a:lnTo>
                  <a:pt x="7568" y="12538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u="sng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138" y="254078"/>
            <a:ext cx="1775903" cy="1563991"/>
          </a:xfrm>
          <a:prstGeom prst="rect">
            <a:avLst/>
          </a:prstGeom>
        </p:spPr>
      </p:pic>
      <p:grpSp>
        <p:nvGrpSpPr>
          <p:cNvPr id="15" name="Gruppieren 14"/>
          <p:cNvGrpSpPr/>
          <p:nvPr userDrawn="1"/>
        </p:nvGrpSpPr>
        <p:grpSpPr>
          <a:xfrm>
            <a:off x="669235" y="3376851"/>
            <a:ext cx="10853531" cy="1188000"/>
            <a:chOff x="669235" y="3376850"/>
            <a:chExt cx="10853530" cy="1188000"/>
          </a:xfrm>
        </p:grpSpPr>
        <p:cxnSp>
          <p:nvCxnSpPr>
            <p:cNvPr id="8" name="Gerader Verbinder 7"/>
            <p:cNvCxnSpPr/>
            <p:nvPr userDrawn="1"/>
          </p:nvCxnSpPr>
          <p:spPr>
            <a:xfrm>
              <a:off x="669235" y="4328944"/>
              <a:ext cx="10853530" cy="0"/>
            </a:xfrm>
            <a:prstGeom prst="line">
              <a:avLst/>
            </a:prstGeom>
            <a:ln w="19050">
              <a:solidFill>
                <a:srgbClr val="39B4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Grafik 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4765" y="3376850"/>
              <a:ext cx="1188000" cy="118800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8127F9F-EBC4-1C40-BF0F-1030E91ECA00}"/>
              </a:ext>
            </a:extLst>
          </p:cNvPr>
          <p:cNvSpPr/>
          <p:nvPr userDrawn="1"/>
        </p:nvSpPr>
        <p:spPr>
          <a:xfrm>
            <a:off x="10782795" y="5486399"/>
            <a:ext cx="739971" cy="665745"/>
          </a:xfrm>
          <a:prstGeom prst="rect">
            <a:avLst/>
          </a:prstGeom>
          <a:solidFill>
            <a:srgbClr val="DB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84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0000" cy="689111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2" y="365125"/>
            <a:ext cx="9776791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ECBF81-FDC5-4A3C-A906-D7F45B6FDB53}" type="datetime3">
              <a:rPr lang="en-US" smtClean="0"/>
              <a:t>21 March 2018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LAW-TRAIN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0E79-5688-46F3-BE98-48DF8909E17E}" type="slidenum">
              <a:rPr lang="de-AT" smtClean="0"/>
              <a:t>‹Nr.›</a:t>
            </a:fld>
            <a:endParaRPr lang="de-AT" dirty="0"/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669235" y="433905"/>
            <a:ext cx="10853531" cy="1188000"/>
            <a:chOff x="669235" y="433906"/>
            <a:chExt cx="10853530" cy="1188000"/>
          </a:xfrm>
        </p:grpSpPr>
        <p:grpSp>
          <p:nvGrpSpPr>
            <p:cNvPr id="13" name="Gruppieren 12"/>
            <p:cNvGrpSpPr/>
            <p:nvPr userDrawn="1"/>
          </p:nvGrpSpPr>
          <p:grpSpPr>
            <a:xfrm>
              <a:off x="669235" y="433906"/>
              <a:ext cx="10853530" cy="1188000"/>
              <a:chOff x="669235" y="3376850"/>
              <a:chExt cx="10853530" cy="1188000"/>
            </a:xfrm>
          </p:grpSpPr>
          <p:cxnSp>
            <p:nvCxnSpPr>
              <p:cNvPr id="15" name="Gerader Verbinder 14"/>
              <p:cNvCxnSpPr/>
              <p:nvPr userDrawn="1"/>
            </p:nvCxnSpPr>
            <p:spPr>
              <a:xfrm>
                <a:off x="669235" y="4328944"/>
                <a:ext cx="10853530" cy="0"/>
              </a:xfrm>
              <a:prstGeom prst="line">
                <a:avLst/>
              </a:prstGeom>
              <a:ln w="19050">
                <a:solidFill>
                  <a:srgbClr val="39B46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" name="Grafik 15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34765" y="3376850"/>
                <a:ext cx="1188000" cy="1188000"/>
              </a:xfrm>
              <a:prstGeom prst="rect">
                <a:avLst/>
              </a:prstGeom>
            </p:spPr>
          </p:pic>
        </p:grpSp>
        <p:sp>
          <p:nvSpPr>
            <p:cNvPr id="14" name="Textfeld 13"/>
            <p:cNvSpPr txBox="1"/>
            <p:nvPr userDrawn="1"/>
          </p:nvSpPr>
          <p:spPr>
            <a:xfrm>
              <a:off x="10364553" y="616130"/>
              <a:ext cx="11284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998B650-1DE3-8541-A9AE-4FF558B2F85C}"/>
              </a:ext>
            </a:extLst>
          </p:cNvPr>
          <p:cNvSpPr/>
          <p:nvPr userDrawn="1"/>
        </p:nvSpPr>
        <p:spPr>
          <a:xfrm>
            <a:off x="10782795" y="5486399"/>
            <a:ext cx="739971" cy="665745"/>
          </a:xfrm>
          <a:prstGeom prst="rect">
            <a:avLst/>
          </a:prstGeom>
          <a:solidFill>
            <a:srgbClr val="DB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30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0000" cy="6891119"/>
          </a:xfrm>
          <a:prstGeom prst="rect">
            <a:avLst/>
          </a:prstGeom>
        </p:spPr>
      </p:pic>
      <p:grpSp>
        <p:nvGrpSpPr>
          <p:cNvPr id="10" name="Gruppieren 9"/>
          <p:cNvGrpSpPr/>
          <p:nvPr userDrawn="1"/>
        </p:nvGrpSpPr>
        <p:grpSpPr>
          <a:xfrm>
            <a:off x="669235" y="433905"/>
            <a:ext cx="10853531" cy="1188000"/>
            <a:chOff x="669235" y="433906"/>
            <a:chExt cx="10853530" cy="1188000"/>
          </a:xfrm>
        </p:grpSpPr>
        <p:grpSp>
          <p:nvGrpSpPr>
            <p:cNvPr id="11" name="Gruppieren 10"/>
            <p:cNvGrpSpPr/>
            <p:nvPr userDrawn="1"/>
          </p:nvGrpSpPr>
          <p:grpSpPr>
            <a:xfrm>
              <a:off x="669235" y="433906"/>
              <a:ext cx="10853530" cy="1188000"/>
              <a:chOff x="669235" y="3376850"/>
              <a:chExt cx="10853530" cy="1188000"/>
            </a:xfrm>
          </p:grpSpPr>
          <p:cxnSp>
            <p:nvCxnSpPr>
              <p:cNvPr id="13" name="Gerader Verbinder 12"/>
              <p:cNvCxnSpPr/>
              <p:nvPr userDrawn="1"/>
            </p:nvCxnSpPr>
            <p:spPr>
              <a:xfrm>
                <a:off x="669235" y="4328944"/>
                <a:ext cx="10853530" cy="0"/>
              </a:xfrm>
              <a:prstGeom prst="line">
                <a:avLst/>
              </a:prstGeom>
              <a:ln w="19050">
                <a:solidFill>
                  <a:srgbClr val="39B46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Grafik 13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34765" y="3376850"/>
                <a:ext cx="1188000" cy="1188000"/>
              </a:xfrm>
              <a:prstGeom prst="rect">
                <a:avLst/>
              </a:prstGeom>
            </p:spPr>
          </p:pic>
        </p:grpSp>
        <p:sp>
          <p:nvSpPr>
            <p:cNvPr id="12" name="Textfeld 11"/>
            <p:cNvSpPr txBox="1"/>
            <p:nvPr userDrawn="1"/>
          </p:nvSpPr>
          <p:spPr>
            <a:xfrm>
              <a:off x="10364553" y="616130"/>
              <a:ext cx="11284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9789" y="365125"/>
            <a:ext cx="995013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9" y="1783457"/>
            <a:ext cx="5157787" cy="7216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1" y="1783458"/>
            <a:ext cx="5183188" cy="7216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F28B12-4ED7-4D66-8EE2-862C3C21EA04}" type="datetime3">
              <a:rPr lang="en-US" smtClean="0"/>
              <a:t>21 March 2018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LAW-TRAIN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0E79-5688-46F3-BE98-48DF8909E17E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4BC278D-7E64-7C4B-849A-F980832BF4F1}"/>
              </a:ext>
            </a:extLst>
          </p:cNvPr>
          <p:cNvSpPr/>
          <p:nvPr userDrawn="1"/>
        </p:nvSpPr>
        <p:spPr>
          <a:xfrm>
            <a:off x="10782795" y="5486399"/>
            <a:ext cx="739971" cy="665745"/>
          </a:xfrm>
          <a:prstGeom prst="rect">
            <a:avLst/>
          </a:prstGeom>
          <a:solidFill>
            <a:srgbClr val="DB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89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0000" cy="6891119"/>
          </a:xfrm>
          <a:prstGeom prst="rect">
            <a:avLst/>
          </a:prstGeom>
        </p:spPr>
      </p:pic>
      <p:grpSp>
        <p:nvGrpSpPr>
          <p:cNvPr id="6" name="Gruppieren 5"/>
          <p:cNvGrpSpPr/>
          <p:nvPr userDrawn="1"/>
        </p:nvGrpSpPr>
        <p:grpSpPr>
          <a:xfrm>
            <a:off x="669235" y="433905"/>
            <a:ext cx="10853531" cy="1188000"/>
            <a:chOff x="669235" y="433906"/>
            <a:chExt cx="10853530" cy="1188000"/>
          </a:xfrm>
        </p:grpSpPr>
        <p:grpSp>
          <p:nvGrpSpPr>
            <p:cNvPr id="7" name="Gruppieren 6"/>
            <p:cNvGrpSpPr/>
            <p:nvPr userDrawn="1"/>
          </p:nvGrpSpPr>
          <p:grpSpPr>
            <a:xfrm>
              <a:off x="669235" y="433906"/>
              <a:ext cx="10853530" cy="1188000"/>
              <a:chOff x="669235" y="3376850"/>
              <a:chExt cx="10853530" cy="1188000"/>
            </a:xfrm>
          </p:grpSpPr>
          <p:cxnSp>
            <p:nvCxnSpPr>
              <p:cNvPr id="9" name="Gerader Verbinder 8"/>
              <p:cNvCxnSpPr/>
              <p:nvPr userDrawn="1"/>
            </p:nvCxnSpPr>
            <p:spPr>
              <a:xfrm>
                <a:off x="669235" y="4328944"/>
                <a:ext cx="10853530" cy="0"/>
              </a:xfrm>
              <a:prstGeom prst="line">
                <a:avLst/>
              </a:prstGeom>
              <a:ln w="19050">
                <a:solidFill>
                  <a:srgbClr val="39B46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Grafik 9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34765" y="3376850"/>
                <a:ext cx="1188000" cy="1188000"/>
              </a:xfrm>
              <a:prstGeom prst="rect">
                <a:avLst/>
              </a:prstGeom>
            </p:spPr>
          </p:pic>
        </p:grpSp>
        <p:sp>
          <p:nvSpPr>
            <p:cNvPr id="8" name="Textfeld 7"/>
            <p:cNvSpPr txBox="1"/>
            <p:nvPr userDrawn="1"/>
          </p:nvSpPr>
          <p:spPr>
            <a:xfrm>
              <a:off x="10364553" y="616130"/>
              <a:ext cx="11284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1" y="365125"/>
            <a:ext cx="9665473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022B99-5C41-453E-974F-995795AAA39E}" type="datetime3">
              <a:rPr lang="en-US" smtClean="0"/>
              <a:t>21 March 2018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LAW-TRAIN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0E79-5688-46F3-BE98-48DF8909E17E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0AD8C0F-6B7E-6842-9B4C-95E6253A0DEC}"/>
              </a:ext>
            </a:extLst>
          </p:cNvPr>
          <p:cNvSpPr/>
          <p:nvPr userDrawn="1"/>
        </p:nvSpPr>
        <p:spPr>
          <a:xfrm>
            <a:off x="10782795" y="5486399"/>
            <a:ext cx="739971" cy="665745"/>
          </a:xfrm>
          <a:prstGeom prst="rect">
            <a:avLst/>
          </a:prstGeom>
          <a:solidFill>
            <a:srgbClr val="DB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730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0000" cy="6891119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EE8E76-D6E4-4423-ACFD-EB75A593DF3C}" type="datetime3">
              <a:rPr lang="en-US" smtClean="0"/>
              <a:t>21 March 2018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LAW-TRAIN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0E79-5688-46F3-BE98-48DF8909E17E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5" name="Flussdiagramm: Verbindungsstelle zu einer anderen Seite 9"/>
          <p:cNvSpPr/>
          <p:nvPr userDrawn="1"/>
        </p:nvSpPr>
        <p:spPr>
          <a:xfrm>
            <a:off x="9547118" y="-415635"/>
            <a:ext cx="1979941" cy="350836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103"/>
              <a:gd name="connsiteY0" fmla="*/ 0 h 11403"/>
              <a:gd name="connsiteX1" fmla="*/ 10000 w 10103"/>
              <a:gd name="connsiteY1" fmla="*/ 0 h 11403"/>
              <a:gd name="connsiteX2" fmla="*/ 10103 w 10103"/>
              <a:gd name="connsiteY2" fmla="*/ 11403 h 11403"/>
              <a:gd name="connsiteX3" fmla="*/ 5000 w 10103"/>
              <a:gd name="connsiteY3" fmla="*/ 10000 h 11403"/>
              <a:gd name="connsiteX4" fmla="*/ 0 w 10103"/>
              <a:gd name="connsiteY4" fmla="*/ 8000 h 11403"/>
              <a:gd name="connsiteX5" fmla="*/ 0 w 10103"/>
              <a:gd name="connsiteY5" fmla="*/ 0 h 11403"/>
              <a:gd name="connsiteX0" fmla="*/ 0 w 10103"/>
              <a:gd name="connsiteY0" fmla="*/ 0 h 11431"/>
              <a:gd name="connsiteX1" fmla="*/ 10000 w 10103"/>
              <a:gd name="connsiteY1" fmla="*/ 0 h 11431"/>
              <a:gd name="connsiteX2" fmla="*/ 10103 w 10103"/>
              <a:gd name="connsiteY2" fmla="*/ 11403 h 11431"/>
              <a:gd name="connsiteX3" fmla="*/ 6952 w 10103"/>
              <a:gd name="connsiteY3" fmla="*/ 11431 h 11431"/>
              <a:gd name="connsiteX4" fmla="*/ 0 w 10103"/>
              <a:gd name="connsiteY4" fmla="*/ 8000 h 11431"/>
              <a:gd name="connsiteX5" fmla="*/ 0 w 10103"/>
              <a:gd name="connsiteY5" fmla="*/ 0 h 11431"/>
              <a:gd name="connsiteX0" fmla="*/ 0 w 10103"/>
              <a:gd name="connsiteY0" fmla="*/ 0 h 12538"/>
              <a:gd name="connsiteX1" fmla="*/ 10000 w 10103"/>
              <a:gd name="connsiteY1" fmla="*/ 0 h 12538"/>
              <a:gd name="connsiteX2" fmla="*/ 10103 w 10103"/>
              <a:gd name="connsiteY2" fmla="*/ 11403 h 12538"/>
              <a:gd name="connsiteX3" fmla="*/ 7568 w 10103"/>
              <a:gd name="connsiteY3" fmla="*/ 12538 h 12538"/>
              <a:gd name="connsiteX4" fmla="*/ 0 w 10103"/>
              <a:gd name="connsiteY4" fmla="*/ 8000 h 12538"/>
              <a:gd name="connsiteX5" fmla="*/ 0 w 10103"/>
              <a:gd name="connsiteY5" fmla="*/ 0 h 12538"/>
              <a:gd name="connsiteX0" fmla="*/ 0 w 10137"/>
              <a:gd name="connsiteY0" fmla="*/ 0 h 12564"/>
              <a:gd name="connsiteX1" fmla="*/ 10000 w 10137"/>
              <a:gd name="connsiteY1" fmla="*/ 0 h 12564"/>
              <a:gd name="connsiteX2" fmla="*/ 10137 w 10137"/>
              <a:gd name="connsiteY2" fmla="*/ 12564 h 12564"/>
              <a:gd name="connsiteX3" fmla="*/ 7568 w 10137"/>
              <a:gd name="connsiteY3" fmla="*/ 12538 h 12564"/>
              <a:gd name="connsiteX4" fmla="*/ 0 w 10137"/>
              <a:gd name="connsiteY4" fmla="*/ 8000 h 12564"/>
              <a:gd name="connsiteX5" fmla="*/ 0 w 10137"/>
              <a:gd name="connsiteY5" fmla="*/ 0 h 12564"/>
              <a:gd name="connsiteX0" fmla="*/ 0 w 10034"/>
              <a:gd name="connsiteY0" fmla="*/ 0 h 12538"/>
              <a:gd name="connsiteX1" fmla="*/ 10000 w 10034"/>
              <a:gd name="connsiteY1" fmla="*/ 0 h 12538"/>
              <a:gd name="connsiteX2" fmla="*/ 10034 w 10034"/>
              <a:gd name="connsiteY2" fmla="*/ 12537 h 12538"/>
              <a:gd name="connsiteX3" fmla="*/ 7568 w 10034"/>
              <a:gd name="connsiteY3" fmla="*/ 12538 h 12538"/>
              <a:gd name="connsiteX4" fmla="*/ 0 w 10034"/>
              <a:gd name="connsiteY4" fmla="*/ 8000 h 12538"/>
              <a:gd name="connsiteX5" fmla="*/ 0 w 10034"/>
              <a:gd name="connsiteY5" fmla="*/ 0 h 12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34" h="12538">
                <a:moveTo>
                  <a:pt x="0" y="0"/>
                </a:moveTo>
                <a:lnTo>
                  <a:pt x="10000" y="0"/>
                </a:lnTo>
                <a:cubicBezTo>
                  <a:pt x="10034" y="3801"/>
                  <a:pt x="10000" y="8736"/>
                  <a:pt x="10034" y="12537"/>
                </a:cubicBezTo>
                <a:lnTo>
                  <a:pt x="7568" y="12538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u="sng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138" y="254078"/>
            <a:ext cx="1775903" cy="15639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AB0315C-5671-6C4C-9D8F-57E23FADBCE9}"/>
              </a:ext>
            </a:extLst>
          </p:cNvPr>
          <p:cNvSpPr/>
          <p:nvPr userDrawn="1"/>
        </p:nvSpPr>
        <p:spPr>
          <a:xfrm>
            <a:off x="10782795" y="5486399"/>
            <a:ext cx="739971" cy="665745"/>
          </a:xfrm>
          <a:prstGeom prst="rect">
            <a:avLst/>
          </a:prstGeom>
          <a:solidFill>
            <a:srgbClr val="DB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71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0000" cy="6891119"/>
          </a:xfrm>
          <a:prstGeom prst="rect">
            <a:avLst/>
          </a:prstGeom>
        </p:spPr>
      </p:pic>
      <p:grpSp>
        <p:nvGrpSpPr>
          <p:cNvPr id="8" name="Gruppieren 7"/>
          <p:cNvGrpSpPr/>
          <p:nvPr userDrawn="1"/>
        </p:nvGrpSpPr>
        <p:grpSpPr>
          <a:xfrm>
            <a:off x="669235" y="433905"/>
            <a:ext cx="10853531" cy="1188000"/>
            <a:chOff x="669235" y="433906"/>
            <a:chExt cx="10853530" cy="1188000"/>
          </a:xfrm>
        </p:grpSpPr>
        <p:grpSp>
          <p:nvGrpSpPr>
            <p:cNvPr id="9" name="Gruppieren 8"/>
            <p:cNvGrpSpPr/>
            <p:nvPr userDrawn="1"/>
          </p:nvGrpSpPr>
          <p:grpSpPr>
            <a:xfrm>
              <a:off x="669235" y="433906"/>
              <a:ext cx="10853530" cy="1188000"/>
              <a:chOff x="669235" y="3376850"/>
              <a:chExt cx="10853530" cy="1188000"/>
            </a:xfrm>
          </p:grpSpPr>
          <p:cxnSp>
            <p:nvCxnSpPr>
              <p:cNvPr id="11" name="Gerader Verbinder 10"/>
              <p:cNvCxnSpPr/>
              <p:nvPr userDrawn="1"/>
            </p:nvCxnSpPr>
            <p:spPr>
              <a:xfrm>
                <a:off x="669235" y="4328944"/>
                <a:ext cx="10853530" cy="0"/>
              </a:xfrm>
              <a:prstGeom prst="line">
                <a:avLst/>
              </a:prstGeom>
              <a:ln w="19050">
                <a:solidFill>
                  <a:srgbClr val="39B46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" name="Grafik 11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34765" y="3376850"/>
                <a:ext cx="1188000" cy="1188000"/>
              </a:xfrm>
              <a:prstGeom prst="rect">
                <a:avLst/>
              </a:prstGeom>
            </p:spPr>
          </p:pic>
        </p:grpSp>
        <p:sp>
          <p:nvSpPr>
            <p:cNvPr id="10" name="Textfeld 9"/>
            <p:cNvSpPr txBox="1"/>
            <p:nvPr userDrawn="1"/>
          </p:nvSpPr>
          <p:spPr>
            <a:xfrm>
              <a:off x="10364553" y="616130"/>
              <a:ext cx="11284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9790" y="457201"/>
            <a:ext cx="9727495" cy="14244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dirty="0"/>
              <a:t>Title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011E63-93E3-49F6-99DB-89689C2079A9}" type="datetime3">
              <a:rPr lang="en-US" smtClean="0"/>
              <a:t>21 March 2018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LAW-TRAIN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0E79-5688-46F3-BE98-48DF8909E17E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C311933-C18F-8E45-BCEC-970695182817}"/>
              </a:ext>
            </a:extLst>
          </p:cNvPr>
          <p:cNvSpPr/>
          <p:nvPr userDrawn="1"/>
        </p:nvSpPr>
        <p:spPr>
          <a:xfrm>
            <a:off x="10782795" y="5486399"/>
            <a:ext cx="739971" cy="665745"/>
          </a:xfrm>
          <a:prstGeom prst="rect">
            <a:avLst/>
          </a:prstGeom>
          <a:solidFill>
            <a:srgbClr val="DB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95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0000" cy="6891119"/>
          </a:xfrm>
          <a:prstGeom prst="rect">
            <a:avLst/>
          </a:prstGeom>
        </p:spPr>
      </p:pic>
      <p:grpSp>
        <p:nvGrpSpPr>
          <p:cNvPr id="9" name="Gruppieren 8"/>
          <p:cNvGrpSpPr/>
          <p:nvPr userDrawn="1"/>
        </p:nvGrpSpPr>
        <p:grpSpPr>
          <a:xfrm>
            <a:off x="669235" y="433905"/>
            <a:ext cx="10853531" cy="1188000"/>
            <a:chOff x="669235" y="433906"/>
            <a:chExt cx="10853530" cy="1188000"/>
          </a:xfrm>
        </p:grpSpPr>
        <p:grpSp>
          <p:nvGrpSpPr>
            <p:cNvPr id="10" name="Gruppieren 9"/>
            <p:cNvGrpSpPr/>
            <p:nvPr userDrawn="1"/>
          </p:nvGrpSpPr>
          <p:grpSpPr>
            <a:xfrm>
              <a:off x="669235" y="433906"/>
              <a:ext cx="10853530" cy="1188000"/>
              <a:chOff x="669235" y="3376850"/>
              <a:chExt cx="10853530" cy="1188000"/>
            </a:xfrm>
          </p:grpSpPr>
          <p:cxnSp>
            <p:nvCxnSpPr>
              <p:cNvPr id="12" name="Gerader Verbinder 11"/>
              <p:cNvCxnSpPr/>
              <p:nvPr userDrawn="1"/>
            </p:nvCxnSpPr>
            <p:spPr>
              <a:xfrm>
                <a:off x="669235" y="4328944"/>
                <a:ext cx="10853530" cy="0"/>
              </a:xfrm>
              <a:prstGeom prst="line">
                <a:avLst/>
              </a:prstGeom>
              <a:ln w="19050">
                <a:solidFill>
                  <a:srgbClr val="39B46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Grafik 12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34765" y="3376850"/>
                <a:ext cx="1188000" cy="1188000"/>
              </a:xfrm>
              <a:prstGeom prst="rect">
                <a:avLst/>
              </a:prstGeom>
            </p:spPr>
          </p:pic>
        </p:grpSp>
        <p:sp>
          <p:nvSpPr>
            <p:cNvPr id="11" name="Textfeld 10"/>
            <p:cNvSpPr txBox="1"/>
            <p:nvPr userDrawn="1"/>
          </p:nvSpPr>
          <p:spPr>
            <a:xfrm>
              <a:off x="10364553" y="616130"/>
              <a:ext cx="11284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4400" dirty="0">
                  <a:solidFill>
                    <a:schemeClr val="bg1"/>
                  </a:solidFill>
                </a:rPr>
                <a:t>1</a:t>
              </a:r>
              <a:endParaRPr lang="en-US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9789" y="457201"/>
            <a:ext cx="9711593" cy="14244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dirty="0"/>
              <a:t>Title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78D85A-A665-478A-8CA6-DB1CC77889B0}" type="datetime3">
              <a:rPr lang="en-US" smtClean="0"/>
              <a:t>21 March 2018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LAW-TRAIN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0E79-5688-46F3-BE98-48DF8909E17E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8" name="Bildplatzhalter 2"/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993468F-247D-5240-AB2E-2A51AABAE24F}"/>
              </a:ext>
            </a:extLst>
          </p:cNvPr>
          <p:cNvSpPr/>
          <p:nvPr userDrawn="1"/>
        </p:nvSpPr>
        <p:spPr>
          <a:xfrm>
            <a:off x="10782795" y="5486399"/>
            <a:ext cx="739971" cy="665745"/>
          </a:xfrm>
          <a:prstGeom prst="rect">
            <a:avLst/>
          </a:prstGeom>
          <a:solidFill>
            <a:srgbClr val="DB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02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noProof="0" dirty="0"/>
              <a:t>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Second </a:t>
            </a:r>
          </a:p>
          <a:p>
            <a:pPr lvl="2"/>
            <a:r>
              <a:rPr lang="en-US" noProof="0" dirty="0"/>
              <a:t>Third</a:t>
            </a:r>
          </a:p>
          <a:p>
            <a:pPr lvl="3"/>
            <a:r>
              <a:rPr lang="en-US" noProof="0" dirty="0"/>
              <a:t>Fourth</a:t>
            </a:r>
          </a:p>
          <a:p>
            <a:pPr lvl="4"/>
            <a:r>
              <a:rPr lang="en-US" noProof="0" dirty="0"/>
              <a:t>Fifth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B2DE028-FE9C-4B0C-A37D-DB67E1F9DF72}" type="datetime3">
              <a:rPr lang="en-US" smtClean="0"/>
              <a:t>21 March 2018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AT" dirty="0"/>
              <a:t>LAW-TRAIN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F570E79-5688-46F3-BE98-48DF8909E17E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4073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914377" rtl="0" eaLnBrk="1" latinLnBrk="0" hangingPunct="1">
        <a:lnSpc>
          <a:spcPct val="90000"/>
        </a:lnSpc>
        <a:spcBef>
          <a:spcPts val="1000"/>
        </a:spcBef>
        <a:buClr>
          <a:srgbClr val="39B462"/>
        </a:buClr>
        <a:buFont typeface="Calibri" panose="020F050202020403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800080" indent="-342891" algn="l" defTabSz="914377" rtl="0" eaLnBrk="1" latinLnBrk="0" hangingPunct="1">
        <a:lnSpc>
          <a:spcPct val="90000"/>
        </a:lnSpc>
        <a:spcBef>
          <a:spcPts val="500"/>
        </a:spcBef>
        <a:buClr>
          <a:srgbClr val="39B462"/>
        </a:buClr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269" indent="-342891" algn="l" defTabSz="914377" rtl="0" eaLnBrk="1" latinLnBrk="0" hangingPunct="1">
        <a:lnSpc>
          <a:spcPct val="90000"/>
        </a:lnSpc>
        <a:spcBef>
          <a:spcPts val="500"/>
        </a:spcBef>
        <a:buClr>
          <a:srgbClr val="39B462"/>
        </a:buClr>
        <a:buFont typeface="Calibri" panose="020F050202020403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09" indent="-285744" algn="l" defTabSz="914377" rtl="0" eaLnBrk="1" latinLnBrk="0" hangingPunct="1">
        <a:lnSpc>
          <a:spcPct val="90000"/>
        </a:lnSpc>
        <a:spcBef>
          <a:spcPts val="500"/>
        </a:spcBef>
        <a:buClr>
          <a:srgbClr val="39B462"/>
        </a:buClr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498" indent="-285744" algn="l" defTabSz="914377" rtl="0" eaLnBrk="1" latinLnBrk="0" hangingPunct="1">
        <a:lnSpc>
          <a:spcPct val="90000"/>
        </a:lnSpc>
        <a:spcBef>
          <a:spcPts val="500"/>
        </a:spcBef>
        <a:buClr>
          <a:srgbClr val="39B462"/>
        </a:buClr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w-train.eu/faq/" TargetMode="External"/><Relationship Id="rId2" Type="http://schemas.openxmlformats.org/officeDocument/2006/relationships/hyperlink" Target="http://www.law-train.eu/ethical-guideline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sarit@umiacs.umd.ed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LAW-TRAIN – </a:t>
            </a:r>
            <a:br>
              <a:rPr lang="de-AT" dirty="0"/>
            </a:br>
            <a:r>
              <a:rPr lang="de-AT" dirty="0"/>
              <a:t>Virtual Investigative </a:t>
            </a:r>
            <a:br>
              <a:rPr lang="de-AT" dirty="0"/>
            </a:br>
            <a:r>
              <a:rPr lang="de-AT" dirty="0"/>
              <a:t>Interview Training </a:t>
            </a:r>
            <a:r>
              <a:rPr lang="de-AT" dirty="0" err="1"/>
              <a:t>Platform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H2020 – EU funded Project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9FCFC-8D86-4E19-88DB-7DD5F36775E6}" type="datetime3">
              <a:rPr lang="en-US" smtClean="0"/>
              <a:t>21 March 2018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LAW-TRAIN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0E79-5688-46F3-BE98-48DF8909E17E}" type="slidenum">
              <a:rPr lang="de-AT" smtClean="0"/>
              <a:t>1</a:t>
            </a:fld>
            <a:endParaRPr lang="de-AT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673886" y="95106"/>
            <a:ext cx="6608295" cy="574516"/>
            <a:chOff x="3160546" y="5707380"/>
            <a:chExt cx="6608294" cy="574516"/>
          </a:xfrm>
        </p:grpSpPr>
        <p:pic>
          <p:nvPicPr>
            <p:cNvPr id="7" name="Picture 2" descr="M:\Consulting\Projekte\H2020_FCT7_LAW_TRAIN\WP8_Dissemination&amp;Exploitation\D8.4_Dissemination_Material\Poster\2_work\links\10530873-european-union-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0546" y="5775618"/>
              <a:ext cx="651993" cy="43466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feld 7"/>
            <p:cNvSpPr txBox="1"/>
            <p:nvPr/>
          </p:nvSpPr>
          <p:spPr>
            <a:xfrm>
              <a:off x="3804919" y="5707380"/>
              <a:ext cx="5963921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LAW-TRAIN </a:t>
              </a:r>
              <a:r>
                <a:rPr lang="de-AT" sz="15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has</a:t>
              </a:r>
              <a:r>
                <a:rPr lang="de-AT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e-AT" sz="15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received</a:t>
              </a:r>
              <a:r>
                <a:rPr lang="de-AT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e-AT" sz="15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funding</a:t>
              </a:r>
              <a:r>
                <a:rPr lang="de-AT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e-AT" sz="15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from</a:t>
              </a:r>
              <a:r>
                <a:rPr lang="de-AT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the European </a:t>
              </a:r>
              <a:r>
                <a:rPr lang="de-AT" sz="15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Union‘s</a:t>
              </a:r>
              <a:r>
                <a:rPr lang="de-AT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Horizon 2020 </a:t>
              </a:r>
              <a:r>
                <a:rPr lang="de-AT" sz="15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research</a:t>
              </a:r>
              <a:r>
                <a:rPr lang="de-AT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e-AT" sz="15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and</a:t>
              </a:r>
              <a:r>
                <a:rPr lang="de-AT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e-AT" sz="15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innovation</a:t>
              </a:r>
              <a:r>
                <a:rPr lang="de-AT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e-AT" sz="15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programme</a:t>
              </a:r>
              <a:r>
                <a:rPr lang="de-AT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e-AT" sz="15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under</a:t>
              </a:r>
              <a:r>
                <a:rPr lang="de-AT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e-AT" sz="15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grant</a:t>
              </a:r>
              <a:r>
                <a:rPr lang="de-AT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e-AT" sz="15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agreement</a:t>
              </a:r>
              <a:r>
                <a:rPr lang="de-AT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e-AT" sz="15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</a:t>
              </a:r>
              <a:r>
                <a:rPr lang="de-AT" sz="1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653587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0263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Ethical Issues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BF81-FDC5-4A3C-A906-D7F45B6FDB53}" type="datetime3">
              <a:rPr lang="en-US" smtClean="0"/>
              <a:t>21 March 2018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LAW-TRAIN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0E79-5688-46F3-BE98-48DF8909E17E}" type="slidenum">
              <a:rPr lang="de-AT" smtClean="0"/>
              <a:t>10</a:t>
            </a:fld>
            <a:endParaRPr lang="de-AT" dirty="0"/>
          </a:p>
        </p:txBody>
      </p:sp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4351339"/>
          </a:xfrm>
        </p:spPr>
        <p:txBody>
          <a:bodyPr>
            <a:normAutofit/>
          </a:bodyPr>
          <a:lstStyle/>
          <a:p>
            <a:r>
              <a:rPr lang="en-US" dirty="0"/>
              <a:t>LAW-TRAIN has recently passed the Ethics Check by H2020 with the result “</a:t>
            </a:r>
            <a:r>
              <a:rPr lang="en-US" b="1" dirty="0"/>
              <a:t>Good to excellent compliance with the H2020 ethical guidelines</a:t>
            </a:r>
            <a:r>
              <a:rPr lang="en-US" dirty="0"/>
              <a:t>” concerning all requested items! </a:t>
            </a:r>
          </a:p>
          <a:p>
            <a:r>
              <a:rPr lang="en-US" dirty="0"/>
              <a:t>For further information please visit the LAW-TRAIN Website </a:t>
            </a:r>
          </a:p>
          <a:p>
            <a:pPr lvl="1"/>
            <a:r>
              <a:rPr lang="en-US" dirty="0"/>
              <a:t>Ethical Guidelines: </a:t>
            </a:r>
            <a:r>
              <a:rPr lang="en-US" dirty="0">
                <a:hlinkClick r:id="rId2"/>
              </a:rPr>
              <a:t>http://www.law-train.eu/ethical-guidelines/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FAQs: </a:t>
            </a:r>
            <a:r>
              <a:rPr lang="en-US" dirty="0">
                <a:hlinkClick r:id="rId3"/>
              </a:rPr>
              <a:t>http://www.law-train.eu/faq/</a:t>
            </a:r>
            <a:r>
              <a:rPr lang="en-US" dirty="0"/>
              <a:t>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0368501" y="512264"/>
            <a:ext cx="1128423" cy="1015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de-AT" sz="6000" dirty="0">
                <a:solidFill>
                  <a:schemeClr val="bg1"/>
                </a:solidFill>
              </a:rPr>
              <a:t>1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894" y="3988987"/>
            <a:ext cx="4171944" cy="202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29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Partners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The </a:t>
            </a:r>
            <a:r>
              <a:rPr lang="de-AT" dirty="0" err="1"/>
              <a:t>Consortium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21712285-058C-4841-94FE-D1547CF26359}" type="datetime3">
              <a:rPr lang="en-US" smtClean="0"/>
              <a:t>21 March 2018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de-AT"/>
              <a:t>LAW-TRAIN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0F570E79-5688-46F3-BE98-48DF8909E17E}" type="slidenum">
              <a:rPr lang="de-AT" smtClean="0"/>
              <a:t>11</a:t>
            </a:fld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10368502" y="3433266"/>
            <a:ext cx="1128423" cy="1015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de-AT" sz="6000" dirty="0">
                <a:solidFill>
                  <a:schemeClr val="bg1"/>
                </a:solidFill>
              </a:rPr>
              <a:t>2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48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Partners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22B99-5C41-453E-974F-995795AAA39E}" type="datetime3">
              <a:rPr lang="en-US" smtClean="0"/>
              <a:t>21 March 2018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LAW-TRAIN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0E79-5688-46F3-BE98-48DF8909E17E}" type="slidenum">
              <a:rPr lang="de-AT" smtClean="0"/>
              <a:t>12</a:t>
            </a:fld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10368502" y="520733"/>
            <a:ext cx="1128423" cy="1015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de-AT" sz="6000" dirty="0">
                <a:solidFill>
                  <a:schemeClr val="bg1"/>
                </a:solidFill>
              </a:rPr>
              <a:t>2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08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Partners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10295467" cy="4598035"/>
          </a:xfrm>
        </p:spPr>
        <p:txBody>
          <a:bodyPr numCol="2" spcCol="575986">
            <a:normAutofit lnSpcReduction="10000"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de-AT" sz="2300" dirty="0"/>
              <a:t>Bar-Ilan University, </a:t>
            </a:r>
            <a:r>
              <a:rPr lang="de-AT" sz="2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Israel</a:t>
            </a:r>
            <a:r>
              <a:rPr lang="de-AT" sz="2300" dirty="0"/>
              <a:t> (</a:t>
            </a:r>
            <a:r>
              <a:rPr lang="de-AT" sz="2300" dirty="0" err="1"/>
              <a:t>Coordinator</a:t>
            </a:r>
            <a:r>
              <a:rPr lang="de-AT" sz="2300" dirty="0"/>
              <a:t>)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de-AT" sz="2300" dirty="0" err="1"/>
              <a:t>Compedia</a:t>
            </a:r>
            <a:r>
              <a:rPr lang="de-AT" sz="2300" dirty="0"/>
              <a:t>, </a:t>
            </a:r>
            <a:r>
              <a:rPr lang="de-AT" sz="2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Israel</a:t>
            </a:r>
            <a:endParaRPr lang="de-AT" sz="2300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de-AT" sz="2300" dirty="0"/>
              <a:t>KU Leuven, </a:t>
            </a:r>
            <a:r>
              <a:rPr lang="de-AT" sz="23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Belgium</a:t>
            </a:r>
            <a:endParaRPr lang="de-AT" sz="2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s-ES" sz="2300" dirty="0"/>
              <a:t>Optimización orientada a la sostenibilidad S.L., </a:t>
            </a:r>
            <a:r>
              <a:rPr lang="es-ES" sz="2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Spain</a:t>
            </a:r>
            <a:endParaRPr lang="de-AT" sz="2300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300" dirty="0"/>
              <a:t>USECON – The Usability Consultants, </a:t>
            </a:r>
            <a:r>
              <a:rPr lang="en-US" sz="2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Austria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300" dirty="0"/>
              <a:t>Le Service Public Federal Justice, </a:t>
            </a:r>
            <a:r>
              <a:rPr lang="en-US" sz="2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Belgium</a:t>
            </a:r>
            <a:endParaRPr lang="en-US" sz="2300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300" dirty="0"/>
              <a:t>Guardia Civil, </a:t>
            </a:r>
            <a:r>
              <a:rPr lang="en-US" sz="2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Spain</a:t>
            </a:r>
            <a:r>
              <a:rPr lang="en-US" sz="2300" dirty="0"/>
              <a:t> (End User)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300" dirty="0"/>
              <a:t>Ministry of Public Security / Israel National Police , </a:t>
            </a:r>
            <a:r>
              <a:rPr lang="en-US" sz="2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Israel</a:t>
            </a:r>
            <a:r>
              <a:rPr lang="en-US" sz="2300" dirty="0"/>
              <a:t> </a:t>
            </a:r>
            <a:r>
              <a:rPr lang="de-AT" sz="2300" dirty="0"/>
              <a:t>(End User)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pt-BR" sz="2300" dirty="0"/>
              <a:t>Instituto de Engenharia de Sistemas </a:t>
            </a:r>
            <a:br>
              <a:rPr lang="pt-BR" sz="2300" dirty="0"/>
            </a:br>
            <a:r>
              <a:rPr lang="pt-BR" sz="2300" dirty="0"/>
              <a:t>e Computadores, Investigação e Desenvolvimento em Lisboa, </a:t>
            </a:r>
            <a:r>
              <a:rPr lang="pt-BR" sz="2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Portugal </a:t>
            </a:r>
            <a:r>
              <a:rPr lang="en-US" sz="2300" dirty="0"/>
              <a:t>(End User)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de-DE" sz="2300" dirty="0" err="1"/>
              <a:t>Inspectoratul</a:t>
            </a:r>
            <a:r>
              <a:rPr lang="de-DE" sz="2300" dirty="0"/>
              <a:t> General al </a:t>
            </a:r>
            <a:r>
              <a:rPr lang="de-DE" sz="2300" dirty="0" err="1"/>
              <a:t>Politiei</a:t>
            </a:r>
            <a:r>
              <a:rPr lang="de-DE" sz="2300" dirty="0"/>
              <a:t> Romane, </a:t>
            </a:r>
            <a:r>
              <a:rPr lang="de-DE" sz="2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Romania</a:t>
            </a:r>
            <a:r>
              <a:rPr lang="de-DE" sz="2300" dirty="0"/>
              <a:t> (End User)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BF81-FDC5-4A3C-A906-D7F45B6FDB53}" type="datetime3">
              <a:rPr lang="en-US" smtClean="0"/>
              <a:t>21 March 2018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LAW-TRAIN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0E79-5688-46F3-BE98-48DF8909E17E}" type="slidenum">
              <a:rPr lang="de-AT" smtClean="0"/>
              <a:t>13</a:t>
            </a:fld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10368502" y="512267"/>
            <a:ext cx="1128423" cy="1015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de-AT" sz="6000" dirty="0">
                <a:solidFill>
                  <a:schemeClr val="bg1"/>
                </a:solidFill>
              </a:rPr>
              <a:t>2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37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Objectives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21712285-058C-4841-94FE-D1547CF26359}" type="datetime3">
              <a:rPr lang="en-US" smtClean="0"/>
              <a:t>21 March 2018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de-AT"/>
              <a:t>LAW-TRAIN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0F570E79-5688-46F3-BE98-48DF8909E17E}" type="slidenum">
              <a:rPr lang="de-AT" smtClean="0"/>
              <a:t>14</a:t>
            </a:fld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10368502" y="3433266"/>
            <a:ext cx="1128423" cy="1015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de-AT" sz="6000" dirty="0">
                <a:solidFill>
                  <a:schemeClr val="bg1"/>
                </a:solidFill>
              </a:rPr>
              <a:t>3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43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Objectives</a:t>
            </a:r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BF81-FDC5-4A3C-A906-D7F45B6FDB53}" type="datetime3">
              <a:rPr lang="en-US" smtClean="0"/>
              <a:t>21 March 2018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LAW-TRAIN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0E79-5688-46F3-BE98-48DF8909E17E}" type="slidenum">
              <a:rPr lang="de-AT" smtClean="0"/>
              <a:t>15</a:t>
            </a:fld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de-AT" dirty="0"/>
              <a:t>LAW-TRAIN </a:t>
            </a:r>
            <a:r>
              <a:rPr lang="de-AT" dirty="0" err="1"/>
              <a:t>aimed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develop</a:t>
            </a:r>
            <a:endParaRPr lang="de-AT" dirty="0"/>
          </a:p>
          <a:p>
            <a:pPr lvl="1">
              <a:lnSpc>
                <a:spcPct val="130000"/>
              </a:lnSpc>
            </a:pPr>
            <a:r>
              <a:rPr lang="de-AT" dirty="0"/>
              <a:t>a </a:t>
            </a:r>
            <a:r>
              <a:rPr lang="de-AT" b="1" dirty="0" err="1"/>
              <a:t>collaborative</a:t>
            </a:r>
            <a:r>
              <a:rPr lang="de-AT" b="1" dirty="0"/>
              <a:t> international </a:t>
            </a:r>
            <a:r>
              <a:rPr lang="de-AT" b="1" dirty="0" err="1"/>
              <a:t>virtual</a:t>
            </a:r>
            <a:r>
              <a:rPr lang="de-AT" b="1" dirty="0"/>
              <a:t> investigative </a:t>
            </a:r>
            <a:r>
              <a:rPr lang="de-AT" b="1" dirty="0" err="1"/>
              <a:t>interviewing</a:t>
            </a:r>
            <a:r>
              <a:rPr lang="de-AT" b="1" dirty="0"/>
              <a:t> </a:t>
            </a:r>
            <a:r>
              <a:rPr lang="de-AT" b="1" dirty="0" err="1"/>
              <a:t>platform</a:t>
            </a:r>
            <a:r>
              <a:rPr lang="de-AT" b="1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en-US" dirty="0"/>
              <a:t>training law enforcement units in the field of drug trafficking</a:t>
            </a:r>
          </a:p>
          <a:p>
            <a:pPr lvl="1">
              <a:lnSpc>
                <a:spcPct val="130000"/>
              </a:lnSpc>
            </a:pPr>
            <a:r>
              <a:rPr lang="de-AT" dirty="0"/>
              <a:t>a </a:t>
            </a:r>
            <a:r>
              <a:rPr lang="de-AT" b="1" dirty="0" err="1"/>
              <a:t>virtual</a:t>
            </a:r>
            <a:r>
              <a:rPr lang="de-AT" b="1" dirty="0"/>
              <a:t> </a:t>
            </a:r>
            <a:r>
              <a:rPr lang="de-AT" b="1" dirty="0" err="1"/>
              <a:t>suspect</a:t>
            </a:r>
            <a:r>
              <a:rPr lang="de-AT" b="1" dirty="0"/>
              <a:t> </a:t>
            </a:r>
            <a:r>
              <a:rPr lang="en-US" dirty="0"/>
              <a:t>that can be interviewed by trainees from various countries</a:t>
            </a:r>
            <a:endParaRPr lang="de-AT" dirty="0"/>
          </a:p>
          <a:p>
            <a:pPr lvl="1">
              <a:lnSpc>
                <a:spcPct val="130000"/>
              </a:lnSpc>
            </a:pPr>
            <a:r>
              <a:rPr lang="en-US" dirty="0"/>
              <a:t>a </a:t>
            </a:r>
            <a:r>
              <a:rPr lang="en-US" b="1" dirty="0"/>
              <a:t>virtual trainer </a:t>
            </a:r>
            <a:r>
              <a:rPr lang="en-US" dirty="0"/>
              <a:t>that can provide automated, </a:t>
            </a:r>
            <a:r>
              <a:rPr lang="en-US" dirty="0" err="1"/>
              <a:t>standardised</a:t>
            </a:r>
            <a:r>
              <a:rPr lang="en-US" dirty="0"/>
              <a:t> feedback to trainees</a:t>
            </a:r>
            <a:endParaRPr lang="de-AT" dirty="0"/>
          </a:p>
          <a:p>
            <a:pPr lvl="1">
              <a:lnSpc>
                <a:spcPct val="130000"/>
              </a:lnSpc>
            </a:pPr>
            <a:r>
              <a:rPr lang="en-US" dirty="0"/>
              <a:t>a </a:t>
            </a:r>
            <a:r>
              <a:rPr lang="en-US" b="1" dirty="0"/>
              <a:t>human trainer </a:t>
            </a:r>
            <a:r>
              <a:rPr lang="en-US" dirty="0"/>
              <a:t>who will observe the training and provide real time feedback to the trainees</a:t>
            </a:r>
          </a:p>
          <a:p>
            <a:pPr lvl="1">
              <a:lnSpc>
                <a:spcPct val="130000"/>
              </a:lnSpc>
            </a:pPr>
            <a:r>
              <a:rPr lang="en-US" b="1" dirty="0"/>
              <a:t>training tools </a:t>
            </a:r>
            <a:r>
              <a:rPr lang="en-US" dirty="0"/>
              <a:t>for the trainer that generate new characters and </a:t>
            </a:r>
            <a:r>
              <a:rPr lang="de-AT" dirty="0" err="1"/>
              <a:t>scenarios</a:t>
            </a:r>
            <a:r>
              <a:rPr lang="de-AT" dirty="0"/>
              <a:t> </a:t>
            </a:r>
            <a:r>
              <a:rPr lang="de-AT" dirty="0" err="1"/>
              <a:t>easily</a:t>
            </a:r>
            <a:endParaRPr lang="de-AT" dirty="0"/>
          </a:p>
          <a:p>
            <a:pPr lvl="1">
              <a:lnSpc>
                <a:spcPct val="130000"/>
              </a:lnSpc>
            </a:pPr>
            <a:r>
              <a:rPr lang="en-US" dirty="0"/>
              <a:t>a </a:t>
            </a:r>
            <a:r>
              <a:rPr lang="en-US" b="1" dirty="0"/>
              <a:t>virtual environment </a:t>
            </a:r>
            <a:r>
              <a:rPr lang="en-US" dirty="0"/>
              <a:t>in which the joint investigation team can interview the virtual </a:t>
            </a:r>
            <a:br>
              <a:rPr lang="en-US" dirty="0"/>
            </a:br>
            <a:r>
              <a:rPr lang="en-US" dirty="0"/>
              <a:t>suspect (VS) and communicate with each other</a:t>
            </a: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10368502" y="512264"/>
            <a:ext cx="1128423" cy="1015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de-AT" sz="6000" dirty="0">
                <a:solidFill>
                  <a:schemeClr val="bg1"/>
                </a:solidFill>
              </a:rPr>
              <a:t>3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72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Example</a:t>
            </a:r>
            <a:r>
              <a:rPr lang="de-AT" dirty="0"/>
              <a:t> Screens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BF81-FDC5-4A3C-A906-D7F45B6FDB53}" type="datetime3">
              <a:rPr lang="en-US" smtClean="0"/>
              <a:t>21 March 2018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LAW-TRAIN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0E79-5688-46F3-BE98-48DF8909E17E}" type="slidenum">
              <a:rPr lang="de-AT" smtClean="0"/>
              <a:t>16</a:t>
            </a:fld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10368502" y="512264"/>
            <a:ext cx="1128423" cy="1015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de-AT" sz="6000" dirty="0">
                <a:solidFill>
                  <a:schemeClr val="bg1"/>
                </a:solidFill>
              </a:rPr>
              <a:t>3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437" y="3116415"/>
            <a:ext cx="3970058" cy="222902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0"/>
          <a:stretch/>
        </p:blipFill>
        <p:spPr>
          <a:xfrm>
            <a:off x="697711" y="1699016"/>
            <a:ext cx="6672012" cy="364642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3"/>
          <a:stretch/>
        </p:blipFill>
        <p:spPr>
          <a:xfrm>
            <a:off x="7497774" y="1705655"/>
            <a:ext cx="2819358" cy="92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13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Example</a:t>
            </a:r>
            <a:r>
              <a:rPr lang="de-AT" dirty="0"/>
              <a:t> Screens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BF81-FDC5-4A3C-A906-D7F45B6FDB53}" type="datetime3">
              <a:rPr lang="en-US" smtClean="0"/>
              <a:t>21 March 2018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LAW-TRAIN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0E79-5688-46F3-BE98-48DF8909E17E}" type="slidenum">
              <a:rPr lang="de-AT" smtClean="0"/>
              <a:t>17</a:t>
            </a:fld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10368502" y="512264"/>
            <a:ext cx="1128423" cy="1015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de-AT" sz="6000" dirty="0">
                <a:solidFill>
                  <a:schemeClr val="bg1"/>
                </a:solidFill>
              </a:rPr>
              <a:t>3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2" y="1872806"/>
            <a:ext cx="5133975" cy="342265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648" y="1872807"/>
            <a:ext cx="4640265" cy="341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11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Example</a:t>
            </a:r>
            <a:r>
              <a:rPr lang="de-AT" dirty="0"/>
              <a:t> Screens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BF81-FDC5-4A3C-A906-D7F45B6FDB53}" type="datetime3">
              <a:rPr lang="en-US" smtClean="0"/>
              <a:t>21 March 2018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LAW-TRAIN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0E79-5688-46F3-BE98-48DF8909E17E}" type="slidenum">
              <a:rPr lang="de-AT" smtClean="0"/>
              <a:t>18</a:t>
            </a:fld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10368502" y="512264"/>
            <a:ext cx="1128423" cy="1015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de-AT" sz="6000" dirty="0">
                <a:solidFill>
                  <a:schemeClr val="bg1"/>
                </a:solidFill>
              </a:rPr>
              <a:t>3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810E2AC-78A8-AE45-8CCE-064B2A4CF9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9"/>
          <a:stretch/>
        </p:blipFill>
        <p:spPr>
          <a:xfrm>
            <a:off x="790120" y="1690683"/>
            <a:ext cx="6012000" cy="32455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B15872D-0508-844F-A40F-F278BCB906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092" y="1690689"/>
            <a:ext cx="3767165" cy="20310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F2B77BE-34AD-D842-809F-A5EA4EA6B6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7"/>
          <a:stretch/>
        </p:blipFill>
        <p:spPr>
          <a:xfrm>
            <a:off x="7034092" y="3928719"/>
            <a:ext cx="3767165" cy="20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35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Contact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/>
              <a:t>Contact</a:t>
            </a:r>
            <a:r>
              <a:rPr lang="de-AT" dirty="0"/>
              <a:t> &amp; Project Details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21712285-058C-4841-94FE-D1547CF26359}" type="datetime3">
              <a:rPr lang="en-US" smtClean="0"/>
              <a:t>21 March 2018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de-AT"/>
              <a:t>LAW-TRAIN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0F570E79-5688-46F3-BE98-48DF8909E17E}" type="slidenum">
              <a:rPr lang="de-AT" smtClean="0"/>
              <a:t>19</a:t>
            </a:fld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10368502" y="3433266"/>
            <a:ext cx="1128423" cy="1015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de-AT" sz="6000" dirty="0">
                <a:solidFill>
                  <a:schemeClr val="bg1"/>
                </a:solidFill>
              </a:rPr>
              <a:t>4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365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About LAW-TRAIN</a:t>
            </a:r>
          </a:p>
          <a:p>
            <a:pPr lvl="1"/>
            <a:r>
              <a:rPr lang="en-US" dirty="0"/>
              <a:t>What, Why &amp; Who?</a:t>
            </a:r>
          </a:p>
          <a:p>
            <a:pPr>
              <a:buFont typeface="+mj-lt"/>
              <a:buAutoNum type="arabicPeriod"/>
            </a:pPr>
            <a:r>
              <a:rPr lang="de-AT" dirty="0"/>
              <a:t>Partners</a:t>
            </a:r>
          </a:p>
          <a:p>
            <a:pPr>
              <a:buFont typeface="+mj-lt"/>
              <a:buAutoNum type="arabicPeriod"/>
            </a:pPr>
            <a:r>
              <a:rPr lang="de-AT" dirty="0" err="1"/>
              <a:t>Objectives</a:t>
            </a:r>
            <a:endParaRPr lang="de-AT" dirty="0"/>
          </a:p>
          <a:p>
            <a:pPr>
              <a:buFont typeface="+mj-lt"/>
              <a:buAutoNum type="arabicPeriod"/>
            </a:pPr>
            <a:r>
              <a:rPr lang="de-AT" dirty="0" err="1"/>
              <a:t>Contact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A940-9032-48E2-9EDD-5783441649B0}" type="datetime3">
              <a:rPr lang="en-US" smtClean="0"/>
              <a:t>21 March 2018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LAW-TRAIN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0E79-5688-46F3-BE98-48DF8909E17E}" type="slidenum">
              <a:rPr lang="de-AT" smtClean="0"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26226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Contact</a:t>
            </a:r>
            <a:r>
              <a:rPr lang="de-AT" dirty="0"/>
              <a:t> &amp; Project Details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www.law-train.eu</a:t>
            </a:r>
          </a:p>
          <a:p>
            <a:pPr marL="0" indent="0">
              <a:buNone/>
            </a:pPr>
            <a:r>
              <a:rPr lang="de-AT" dirty="0" smtClean="0"/>
              <a:t>Prof. Sarit </a:t>
            </a:r>
            <a:r>
              <a:rPr lang="de-AT" dirty="0" smtClean="0"/>
              <a:t>Kraus</a:t>
            </a:r>
            <a:endParaRPr lang="de-AT" dirty="0"/>
          </a:p>
          <a:p>
            <a:pPr marL="0" indent="0">
              <a:buNone/>
            </a:pPr>
            <a:r>
              <a:rPr lang="de-AT" dirty="0"/>
              <a:t>European R&amp;D </a:t>
            </a:r>
            <a:r>
              <a:rPr lang="de-AT" dirty="0" smtClean="0"/>
              <a:t>Unit Bar-Ilan University</a:t>
            </a:r>
            <a:endParaRPr lang="de-AT" dirty="0"/>
          </a:p>
          <a:p>
            <a:pPr marL="0" indent="0">
              <a:buNone/>
            </a:pPr>
            <a:r>
              <a:rPr lang="de-AT" dirty="0" smtClean="0">
                <a:hlinkClick r:id="rId2"/>
              </a:rPr>
              <a:t>sarit@umiacs.umd.edu</a:t>
            </a:r>
            <a:r>
              <a:rPr lang="de-AT" dirty="0" smtClean="0"/>
              <a:t> </a:t>
            </a:r>
            <a:endParaRPr lang="de-AT" dirty="0"/>
          </a:p>
          <a:p>
            <a:pPr marL="0" indent="0">
              <a:buNone/>
            </a:pPr>
            <a:r>
              <a:rPr lang="de-AT" dirty="0"/>
              <a:t>+</a:t>
            </a:r>
            <a:r>
              <a:rPr lang="de-AT" dirty="0" smtClean="0"/>
              <a:t>972-3-738-4275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Project </a:t>
            </a:r>
            <a:r>
              <a:rPr lang="de-AT" dirty="0" err="1"/>
              <a:t>number</a:t>
            </a:r>
            <a:r>
              <a:rPr lang="de-AT" dirty="0"/>
              <a:t>: 653587</a:t>
            </a:r>
          </a:p>
          <a:p>
            <a:pPr marL="0" indent="0">
              <a:buNone/>
            </a:pPr>
            <a:r>
              <a:rPr lang="de-AT" dirty="0"/>
              <a:t>Project </a:t>
            </a:r>
            <a:r>
              <a:rPr lang="de-AT" dirty="0" err="1"/>
              <a:t>Acronym</a:t>
            </a:r>
            <a:r>
              <a:rPr lang="de-AT" dirty="0"/>
              <a:t>: LAW-TRAIN</a:t>
            </a:r>
          </a:p>
          <a:p>
            <a:pPr marL="0" indent="0">
              <a:buNone/>
            </a:pPr>
            <a:r>
              <a:rPr lang="de-AT" dirty="0"/>
              <a:t>Duration: 1/5/2015 – 30/4/2918</a:t>
            </a:r>
          </a:p>
          <a:p>
            <a:pPr marL="0" indent="0">
              <a:buNone/>
            </a:pPr>
            <a:r>
              <a:rPr lang="de-AT" dirty="0"/>
              <a:t>Instrument: RIA</a:t>
            </a:r>
          </a:p>
          <a:p>
            <a:pPr marL="0" indent="0">
              <a:buNone/>
            </a:pPr>
            <a:r>
              <a:rPr lang="de-AT" dirty="0"/>
              <a:t>Call: H2020-FTC-2014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BF81-FDC5-4A3C-A906-D7F45B6FDB53}" type="datetime3">
              <a:rPr lang="en-US" smtClean="0"/>
              <a:t>21 March 2018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LAW-TRAIN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0E79-5688-46F3-BE98-48DF8909E17E}" type="slidenum">
              <a:rPr lang="de-AT" smtClean="0"/>
              <a:t>20</a:t>
            </a:fld>
            <a:endParaRPr lang="de-AT" dirty="0"/>
          </a:p>
        </p:txBody>
      </p:sp>
      <p:sp>
        <p:nvSpPr>
          <p:cNvPr id="9" name="Textfeld 8"/>
          <p:cNvSpPr txBox="1"/>
          <p:nvPr/>
        </p:nvSpPr>
        <p:spPr>
          <a:xfrm>
            <a:off x="2120917" y="5043185"/>
            <a:ext cx="8339656" cy="67710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dirty="0"/>
              <a:t>LAW-TRAIN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653587.</a:t>
            </a:r>
          </a:p>
        </p:txBody>
      </p:sp>
      <p:pic>
        <p:nvPicPr>
          <p:cNvPr id="1026" name="Picture 2" descr="M:\Consulting\Projekte\H2020_FCT7_LAW_TRAIN\WP8_Dissemination&amp;Exploitation\D8.4_Dissemination_Material\Poster\2_work\links\10530873-european-union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57" y="5015014"/>
            <a:ext cx="1117600" cy="745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0354733" y="512264"/>
            <a:ext cx="1128423" cy="1015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de-AT" sz="6000" dirty="0">
                <a:solidFill>
                  <a:schemeClr val="bg1"/>
                </a:solidFill>
              </a:rPr>
              <a:t>4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5205" y="3376677"/>
            <a:ext cx="14605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38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About</a:t>
            </a:r>
            <a:r>
              <a:rPr lang="de-AT" dirty="0"/>
              <a:t> LAW-TRAIN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/>
              <a:t>What</a:t>
            </a:r>
            <a:r>
              <a:rPr lang="de-AT" dirty="0"/>
              <a:t>, </a:t>
            </a:r>
            <a:r>
              <a:rPr lang="de-AT" dirty="0" err="1"/>
              <a:t>Why</a:t>
            </a:r>
            <a:r>
              <a:rPr lang="de-AT" dirty="0"/>
              <a:t> &amp; Who?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21712285-058C-4841-94FE-D1547CF26359}" type="datetime3">
              <a:rPr lang="en-US" smtClean="0"/>
              <a:t>21 March 2018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de-AT"/>
              <a:t>LAW-TRAIN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0F570E79-5688-46F3-BE98-48DF8909E17E}" type="slidenum">
              <a:rPr lang="de-AT" smtClean="0"/>
              <a:t>3</a:t>
            </a:fld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10368502" y="3433266"/>
            <a:ext cx="1128423" cy="1015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de-AT" sz="6000" dirty="0">
                <a:solidFill>
                  <a:schemeClr val="bg1"/>
                </a:solidFill>
              </a:rPr>
              <a:t>1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3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About</a:t>
            </a:r>
            <a:r>
              <a:rPr lang="de-AT" dirty="0"/>
              <a:t> LAW-TRAIN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52C8-4486-4BE7-AB31-F6916671F3BE}" type="datetime3">
              <a:rPr lang="en-US" smtClean="0"/>
              <a:t>21 March 2018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LAW-TRAIN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0E79-5688-46F3-BE98-48DF8909E17E}" type="slidenum">
              <a:rPr lang="de-AT" smtClean="0"/>
              <a:t>4</a:t>
            </a:fld>
            <a:endParaRPr lang="de-AT" dirty="0"/>
          </a:p>
        </p:txBody>
      </p:sp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825669" cy="435133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900" dirty="0"/>
              <a:t>LAW-TRAIN is an European Commission funded project aimed at fighting international drug trafficking by developing a </a:t>
            </a:r>
            <a:r>
              <a:rPr lang="en-US" sz="1900" b="1" dirty="0"/>
              <a:t>virtual investigative interview training platform</a:t>
            </a:r>
            <a:r>
              <a:rPr lang="en-US" sz="1900" dirty="0"/>
              <a:t>. The training system is developed in a collaborative action by universities, national governments and professional enterprises.</a:t>
            </a:r>
            <a:endParaRPr lang="de-AT" sz="1900" dirty="0"/>
          </a:p>
          <a:p>
            <a:endParaRPr lang="de-AT" sz="1900" dirty="0"/>
          </a:p>
        </p:txBody>
      </p:sp>
      <p:sp>
        <p:nvSpPr>
          <p:cNvPr id="10" name="Textfeld 9"/>
          <p:cNvSpPr txBox="1"/>
          <p:nvPr/>
        </p:nvSpPr>
        <p:spPr>
          <a:xfrm>
            <a:off x="10368502" y="512266"/>
            <a:ext cx="1128423" cy="1015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de-AT" sz="6000" dirty="0">
                <a:solidFill>
                  <a:schemeClr val="bg1"/>
                </a:solidFill>
              </a:rPr>
              <a:t>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9969500" y="1384300"/>
            <a:ext cx="18466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4"/>
          <a:stretch/>
        </p:blipFill>
        <p:spPr>
          <a:xfrm>
            <a:off x="6647184" y="1953946"/>
            <a:ext cx="4796445" cy="273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69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About</a:t>
            </a:r>
            <a:r>
              <a:rPr lang="de-AT" dirty="0"/>
              <a:t> LAW-TRAIN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BF81-FDC5-4A3C-A906-D7F45B6FDB53}" type="datetime3">
              <a:rPr lang="en-US" smtClean="0"/>
              <a:t>21 March 2018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LAW-TRAIN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0E79-5688-46F3-BE98-48DF8909E17E}" type="slidenum">
              <a:rPr lang="de-AT" smtClean="0"/>
              <a:t>5</a:t>
            </a:fld>
            <a:endParaRPr lang="de-AT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What?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LAW-TRAIN is a </a:t>
            </a:r>
            <a:r>
              <a:rPr lang="en-US" b="1" dirty="0"/>
              <a:t>multinational project</a:t>
            </a:r>
            <a:r>
              <a:rPr lang="en-US" dirty="0"/>
              <a:t>, to establish a </a:t>
            </a:r>
            <a:r>
              <a:rPr lang="en-US" b="1" dirty="0"/>
              <a:t>training system </a:t>
            </a:r>
            <a:r>
              <a:rPr lang="en-US" dirty="0"/>
              <a:t>for educating law enforcement personnel in international drug trafficking by forming a </a:t>
            </a:r>
            <a:r>
              <a:rPr lang="en-US" b="1" dirty="0"/>
              <a:t>joint investigation team</a:t>
            </a:r>
            <a:r>
              <a:rPr lang="en-US" dirty="0"/>
              <a:t>. This project specifically provides a cross-border training service. It has been conducted within a </a:t>
            </a:r>
            <a:r>
              <a:rPr lang="en-US" b="1" dirty="0"/>
              <a:t>virtual environment</a:t>
            </a:r>
            <a:r>
              <a:rPr lang="en-US" dirty="0"/>
              <a:t> which contains virtual as well as real characters. In order to meet the objectives of LAW-TRAIN, technical, as well as methodological and end user partners from various countries have been responsible for creating a new and innovative way for training law enforcement personnel in drug trafficking. </a:t>
            </a: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10368501" y="512264"/>
            <a:ext cx="1128423" cy="1015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de-AT" sz="6000" dirty="0">
                <a:solidFill>
                  <a:schemeClr val="bg1"/>
                </a:solidFill>
              </a:rPr>
              <a:t>1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68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About</a:t>
            </a:r>
            <a:r>
              <a:rPr lang="de-AT" dirty="0"/>
              <a:t> LAW-TRAIN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BF81-FDC5-4A3C-A906-D7F45B6FDB53}" type="datetime3">
              <a:rPr lang="en-US" smtClean="0"/>
              <a:t>21 March 2018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LAW-TRAIN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0E79-5688-46F3-BE98-48DF8909E17E}" type="slidenum">
              <a:rPr lang="de-AT" smtClean="0"/>
              <a:t>6</a:t>
            </a:fld>
            <a:endParaRPr lang="de-AT" dirty="0"/>
          </a:p>
        </p:txBody>
      </p:sp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435133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de-AT" dirty="0" err="1"/>
              <a:t>Why</a:t>
            </a:r>
            <a:r>
              <a:rPr lang="de-AT" dirty="0"/>
              <a:t>?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Crime, such as drug trafficking, is a multi-national issue which often leads to </a:t>
            </a:r>
            <a:r>
              <a:rPr lang="en-US" b="1" dirty="0"/>
              <a:t>cross-border investigations</a:t>
            </a:r>
            <a:r>
              <a:rPr lang="en-US" dirty="0"/>
              <a:t>, and these are beset by obstacles and miscommunication due to different cultural, legal and training aspects. With LAW-TRAIN, law enforcement agencies can cut costs while effectively training their personnel in the conduct of </a:t>
            </a:r>
            <a:r>
              <a:rPr lang="en-US" b="1" dirty="0"/>
              <a:t>joint investigative interviewing</a:t>
            </a:r>
            <a:r>
              <a:rPr lang="en-US" dirty="0"/>
              <a:t> through a </a:t>
            </a:r>
            <a:r>
              <a:rPr lang="en-US" b="1" dirty="0"/>
              <a:t>virtual training platform</a:t>
            </a:r>
            <a:r>
              <a:rPr lang="en-US" dirty="0"/>
              <a:t>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0368501" y="512264"/>
            <a:ext cx="1128423" cy="1015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de-AT" sz="6000" dirty="0">
                <a:solidFill>
                  <a:schemeClr val="bg1"/>
                </a:solidFill>
              </a:rPr>
              <a:t>1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176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About</a:t>
            </a:r>
            <a:r>
              <a:rPr lang="de-AT" dirty="0"/>
              <a:t> LAW-TRAIN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BF81-FDC5-4A3C-A906-D7F45B6FDB53}" type="datetime3">
              <a:rPr lang="en-US" smtClean="0"/>
              <a:t>21 March 2018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LAW-TRAIN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0E79-5688-46F3-BE98-48DF8909E17E}" type="slidenum">
              <a:rPr lang="de-AT" smtClean="0"/>
              <a:t>7</a:t>
            </a:fld>
            <a:endParaRPr lang="de-AT" dirty="0"/>
          </a:p>
        </p:txBody>
      </p:sp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7315200" cy="435133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Who?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LAW-TRAIN is a Horizon 2020 project funded by the European Commission. </a:t>
            </a:r>
            <a:br>
              <a:rPr lang="en-US" dirty="0"/>
            </a:br>
            <a:r>
              <a:rPr lang="en-US" b="1" dirty="0"/>
              <a:t>Bar-</a:t>
            </a:r>
            <a:r>
              <a:rPr lang="en-US" b="1" dirty="0" err="1"/>
              <a:t>Ilan</a:t>
            </a:r>
            <a:r>
              <a:rPr lang="en-US" b="1" dirty="0"/>
              <a:t> University </a:t>
            </a:r>
            <a:r>
              <a:rPr lang="en-US" dirty="0"/>
              <a:t>is the initiator and the coordinator of the project, with the Consortium comprising </a:t>
            </a:r>
            <a:r>
              <a:rPr lang="en-US" b="1" dirty="0"/>
              <a:t>ten partners </a:t>
            </a:r>
            <a:r>
              <a:rPr lang="en-US" dirty="0"/>
              <a:t>from </a:t>
            </a:r>
            <a:r>
              <a:rPr lang="en-US" b="1" dirty="0"/>
              <a:t>six countries</a:t>
            </a:r>
            <a:r>
              <a:rPr lang="en-US" dirty="0"/>
              <a:t>.</a:t>
            </a: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10368501" y="512264"/>
            <a:ext cx="1128423" cy="1015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de-AT" sz="6000" dirty="0">
                <a:solidFill>
                  <a:schemeClr val="bg1"/>
                </a:solidFill>
              </a:rPr>
              <a:t>1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8" name="Picture 2" descr="M:\Consulting\Projekte\H2020_FCT7_LAW_TRAIN\WP8_Dissemination&amp;Exploitation\D8.4_Dissemination_Material\Poster\2_work\links\10530873-european-union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381" y="2327277"/>
            <a:ext cx="2979420" cy="19862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308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About</a:t>
            </a:r>
            <a:r>
              <a:rPr lang="de-AT" dirty="0"/>
              <a:t> LAW-TRAIN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BF81-FDC5-4A3C-A906-D7F45B6FDB53}" type="datetime3">
              <a:rPr lang="en-US" smtClean="0"/>
              <a:t>21 March 2018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LAW-TRAIN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0E79-5688-46F3-BE98-48DF8909E17E}" type="slidenum">
              <a:rPr lang="de-AT" smtClean="0"/>
              <a:t>8</a:t>
            </a:fld>
            <a:endParaRPr lang="de-AT" dirty="0"/>
          </a:p>
        </p:txBody>
      </p:sp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7315200" cy="435133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Key Benefits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Cost effective</a:t>
            </a:r>
            <a:r>
              <a:rPr lang="en-US" dirty="0"/>
              <a:t>, </a:t>
            </a:r>
            <a:r>
              <a:rPr lang="en-US" b="1" dirty="0"/>
              <a:t>multinational</a:t>
            </a:r>
            <a:r>
              <a:rPr lang="en-US" dirty="0"/>
              <a:t> and highly </a:t>
            </a:r>
            <a:r>
              <a:rPr lang="en-US" b="1" dirty="0"/>
              <a:t>realistic</a:t>
            </a:r>
            <a:r>
              <a:rPr lang="en-US" dirty="0"/>
              <a:t> virtual training platform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Newest technologies </a:t>
            </a:r>
            <a:r>
              <a:rPr lang="en-US" dirty="0"/>
              <a:t>of virtual and augmented reality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Competencies in </a:t>
            </a:r>
            <a:r>
              <a:rPr lang="en-US" b="1" dirty="0"/>
              <a:t>investigative interviewing</a:t>
            </a:r>
            <a:r>
              <a:rPr lang="en-US" dirty="0"/>
              <a:t> (PEACE methodology)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Ad hoc virtual </a:t>
            </a:r>
            <a:r>
              <a:rPr lang="en-US" b="1" dirty="0"/>
              <a:t>team coordination skills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Transnational collaboration and </a:t>
            </a:r>
            <a:r>
              <a:rPr lang="en-US" b="1" dirty="0"/>
              <a:t>collaborative decision making skills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Parallel training opportunities </a:t>
            </a:r>
            <a:r>
              <a:rPr lang="en-US" b="1" dirty="0"/>
              <a:t>anytime</a:t>
            </a:r>
            <a:r>
              <a:rPr lang="en-US" dirty="0"/>
              <a:t> and </a:t>
            </a:r>
            <a:r>
              <a:rPr lang="en-US" b="1" dirty="0"/>
              <a:t>anywhere</a:t>
            </a:r>
            <a:r>
              <a:rPr lang="en-US" dirty="0"/>
              <a:t> in multiple locations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New characters and realistic training scenarios can be created easily, </a:t>
            </a:r>
            <a:r>
              <a:rPr lang="en-US" b="1" dirty="0"/>
              <a:t>similar to real life </a:t>
            </a:r>
            <a:r>
              <a:rPr lang="en-US" dirty="0"/>
              <a:t>multinational investigations</a:t>
            </a:r>
          </a:p>
          <a:p>
            <a:pPr lvl="1">
              <a:lnSpc>
                <a:spcPct val="120000"/>
              </a:lnSpc>
            </a:pP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10368501" y="512264"/>
            <a:ext cx="1128423" cy="1015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de-AT" sz="6000" dirty="0">
                <a:solidFill>
                  <a:schemeClr val="bg1"/>
                </a:solidFill>
              </a:rPr>
              <a:t>1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49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About</a:t>
            </a:r>
            <a:r>
              <a:rPr lang="de-AT" dirty="0"/>
              <a:t> LAW-TRAIN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BF81-FDC5-4A3C-A906-D7F45B6FDB53}" type="datetime3">
              <a:rPr lang="en-US" smtClean="0"/>
              <a:t>21 March 2018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LAW-TRAIN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0E79-5688-46F3-BE98-48DF8909E17E}" type="slidenum">
              <a:rPr lang="de-AT" smtClean="0"/>
              <a:t>9</a:t>
            </a:fld>
            <a:endParaRPr lang="de-AT" dirty="0"/>
          </a:p>
        </p:txBody>
      </p:sp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7315200" cy="435133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Key Innovations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Mixed Reality </a:t>
            </a:r>
            <a:r>
              <a:rPr lang="en-US" dirty="0"/>
              <a:t>(VR and AR) and </a:t>
            </a:r>
            <a:r>
              <a:rPr lang="en-US" b="1" dirty="0"/>
              <a:t>Artificial Intelligence Simulator</a:t>
            </a:r>
            <a:r>
              <a:rPr lang="en-US" dirty="0"/>
              <a:t> of an investigation environment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Virtual Suspect </a:t>
            </a:r>
            <a:r>
              <a:rPr lang="en-US" dirty="0"/>
              <a:t>that can be interviewed by trainees from various countries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Virtual Trainer </a:t>
            </a:r>
            <a:r>
              <a:rPr lang="en-US" dirty="0"/>
              <a:t>that can provide automated, standardized feedback to trainees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Human Trainer </a:t>
            </a:r>
            <a:r>
              <a:rPr lang="en-US" dirty="0"/>
              <a:t>who will observe the training and provide real time feedback to the trainees</a:t>
            </a:r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10368501" y="512264"/>
            <a:ext cx="1128423" cy="1015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de-AT" sz="6000" dirty="0">
                <a:solidFill>
                  <a:schemeClr val="bg1"/>
                </a:solidFill>
              </a:rPr>
              <a:t>1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60228"/>
      </p:ext>
    </p:extLst>
  </p:cSld>
  <p:clrMapOvr>
    <a:masterClrMapping/>
  </p:clrMapOvr>
</p:sld>
</file>

<file path=ppt/theme/theme1.xml><?xml version="1.0" encoding="utf-8"?>
<a:theme xmlns:a="http://schemas.openxmlformats.org/drawingml/2006/main" name="LAW-TRAIN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W-TRAIN_Template" id="{A8C3338E-228B-4994-9674-C7799D433EE2}" vid="{D75CEEDC-EEE2-4763-808F-E6588133A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LAW-TRAIN_Template</Template>
  <TotalTime>0</TotalTime>
  <Words>767</Words>
  <Application>Microsoft Office PowerPoint</Application>
  <PresentationFormat>Breitbild</PresentationFormat>
  <Paragraphs>168</Paragraphs>
  <Slides>20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LAW-TRAIN_Template</vt:lpstr>
      <vt:lpstr>LAW-TRAIN –  Virtual Investigative  Interview Training Platform</vt:lpstr>
      <vt:lpstr>Table of Content</vt:lpstr>
      <vt:lpstr>About LAW-TRAIN</vt:lpstr>
      <vt:lpstr>About LAW-TRAIN</vt:lpstr>
      <vt:lpstr>About LAW-TRAIN</vt:lpstr>
      <vt:lpstr>About LAW-TRAIN</vt:lpstr>
      <vt:lpstr>About LAW-TRAIN</vt:lpstr>
      <vt:lpstr>About LAW-TRAIN</vt:lpstr>
      <vt:lpstr>About LAW-TRAIN</vt:lpstr>
      <vt:lpstr>Ethical Issues</vt:lpstr>
      <vt:lpstr>Partners</vt:lpstr>
      <vt:lpstr>Partners</vt:lpstr>
      <vt:lpstr>Partners</vt:lpstr>
      <vt:lpstr>Objectives</vt:lpstr>
      <vt:lpstr>Objectives</vt:lpstr>
      <vt:lpstr>Example Screens</vt:lpstr>
      <vt:lpstr>Example Screens</vt:lpstr>
      <vt:lpstr>Example Screens</vt:lpstr>
      <vt:lpstr>Contact</vt:lpstr>
      <vt:lpstr>Contact &amp; Project Details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LAW-TRAIN –  Virtual Interrogation Game</dc:title>
  <dc:creator>Raphaela Müller</dc:creator>
  <cp:lastModifiedBy>Claudia Jung</cp:lastModifiedBy>
  <cp:revision>68</cp:revision>
  <cp:lastPrinted>2017-10-24T10:34:02Z</cp:lastPrinted>
  <dcterms:created xsi:type="dcterms:W3CDTF">2016-06-13T10:46:30Z</dcterms:created>
  <dcterms:modified xsi:type="dcterms:W3CDTF">2018-03-21T12:48:41Z</dcterms:modified>
</cp:coreProperties>
</file>