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63" r:id="rId6"/>
    <p:sldId id="274" r:id="rId7"/>
    <p:sldId id="275" r:id="rId8"/>
    <p:sldId id="279" r:id="rId9"/>
    <p:sldId id="273" r:id="rId10"/>
    <p:sldId id="261" r:id="rId11"/>
    <p:sldId id="272" r:id="rId12"/>
    <p:sldId id="270" r:id="rId13"/>
    <p:sldId id="265" r:id="rId14"/>
    <p:sldId id="278" r:id="rId15"/>
    <p:sldId id="280" r:id="rId16"/>
    <p:sldId id="271" r:id="rId17"/>
    <p:sldId id="262" r:id="rId18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a Müller" initials="RCM" lastIdx="1" clrIdx="0"/>
  <p:cmAuthor id="1" name="Raphaela Ch. Müller" initials="RCM" lastIdx="3" clrIdx="1">
    <p:extLst/>
  </p:cmAuthor>
  <p:cmAuthor id="2" name="Natascha Avdosiev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62"/>
    <a:srgbClr val="45525A"/>
    <a:srgbClr val="DCE7ED"/>
    <a:srgbClr val="749DDA"/>
    <a:srgbClr val="2F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016A-CD7B-45E8-B7DB-B79DFBC22F2D}" type="datetimeFigureOut">
              <a:rPr lang="de-AT" smtClean="0"/>
              <a:t>03.11.2017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2CA7-EA1F-4026-9544-9ED4067C1EAA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69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760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6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952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561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</a:t>
            </a:r>
            <a:r>
              <a:rPr lang="de-DE" dirty="0" err="1"/>
              <a:t>Visuals</a:t>
            </a:r>
            <a:r>
              <a:rPr lang="de-DE" baseline="0" dirty="0"/>
              <a:t> einfügen, siehe Poster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83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850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 rot="2700000">
            <a:off x="4195640" y="1528640"/>
            <a:ext cx="3800723" cy="3800723"/>
          </a:xfrm>
          <a:prstGeom prst="rect">
            <a:avLst/>
          </a:prstGeom>
          <a:solidFill>
            <a:srgbClr val="39B4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909540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8921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5525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8C978-EB8F-4ACF-933C-9BF95B302A05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669235" y="4328944"/>
            <a:ext cx="10853531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91291" y="4951625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53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27" name="Gruppieren 26"/>
          <p:cNvGrpSpPr/>
          <p:nvPr userDrawn="1"/>
        </p:nvGrpSpPr>
        <p:grpSpPr>
          <a:xfrm>
            <a:off x="669235" y="433905"/>
            <a:ext cx="10853531" cy="1188000"/>
            <a:chOff x="669235" y="3376850"/>
            <a:chExt cx="10853530" cy="1188000"/>
          </a:xfrm>
        </p:grpSpPr>
        <p:cxnSp>
          <p:nvCxnSpPr>
            <p:cNvPr id="29" name="Gerader Verbinder 28"/>
            <p:cNvCxnSpPr/>
            <p:nvPr userDrawn="1"/>
          </p:nvCxnSpPr>
          <p:spPr>
            <a:xfrm>
              <a:off x="669235" y="4328944"/>
              <a:ext cx="10853530" cy="0"/>
            </a:xfrm>
            <a:prstGeom prst="line">
              <a:avLst/>
            </a:prstGeom>
            <a:ln w="19050">
              <a:solidFill>
                <a:srgbClr val="39B4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765" y="3376850"/>
              <a:ext cx="1188000" cy="1188000"/>
            </a:xfrm>
            <a:prstGeom prst="rect">
              <a:avLst/>
            </a:prstGeom>
          </p:spPr>
        </p:pic>
      </p:grpSp>
      <p:sp>
        <p:nvSpPr>
          <p:cNvPr id="28" name="Textfeld 27"/>
          <p:cNvSpPr txBox="1"/>
          <p:nvPr userDrawn="1"/>
        </p:nvSpPr>
        <p:spPr>
          <a:xfrm>
            <a:off x="10364554" y="616129"/>
            <a:ext cx="1128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6734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Partners</a:t>
            </a:r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22B99-5C41-453E-974F-995795AAA39E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838201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970973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5103745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>
            <a:off x="7236517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9369289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 userDrawn="1"/>
        </p:nvSpPr>
        <p:spPr>
          <a:xfrm>
            <a:off x="830648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 userDrawn="1"/>
        </p:nvSpPr>
        <p:spPr>
          <a:xfrm>
            <a:off x="2963420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5103746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 userDrawn="1"/>
        </p:nvSpPr>
        <p:spPr>
          <a:xfrm>
            <a:off x="7236517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30" y="2474374"/>
            <a:ext cx="1883228" cy="6186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5" y="3891617"/>
            <a:ext cx="1844999" cy="8843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27" y="2474347"/>
            <a:ext cx="1681967" cy="60130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31" y="3779616"/>
            <a:ext cx="1472051" cy="110831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7" y="2440729"/>
            <a:ext cx="1790620" cy="6685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70" y="2213123"/>
            <a:ext cx="1187863" cy="114117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70" y="2223934"/>
            <a:ext cx="682807" cy="111955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7" y="4058087"/>
            <a:ext cx="1890791" cy="632483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9369289" y="3631105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86" y="3777676"/>
            <a:ext cx="840159" cy="11102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45" y="3834050"/>
            <a:ext cx="1877513" cy="9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7" name="Gerader Verbinder 6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0" name="Textfeld 9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70523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E52C8-4486-4BE7-AB31-F6916671F3BE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835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473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398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552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669235" y="3376851"/>
            <a:ext cx="10853531" cy="1188000"/>
            <a:chOff x="669235" y="3376850"/>
            <a:chExt cx="10853530" cy="1188000"/>
          </a:xfrm>
        </p:grpSpPr>
        <p:cxnSp>
          <p:nvCxnSpPr>
            <p:cNvPr id="8" name="Gerader Verbinder 7"/>
            <p:cNvCxnSpPr/>
            <p:nvPr userDrawn="1"/>
          </p:nvCxnSpPr>
          <p:spPr>
            <a:xfrm>
              <a:off x="669235" y="4328944"/>
              <a:ext cx="10853530" cy="0"/>
            </a:xfrm>
            <a:prstGeom prst="line">
              <a:avLst/>
            </a:prstGeom>
            <a:ln w="19050">
              <a:solidFill>
                <a:srgbClr val="39B4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765" y="33768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84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2" y="365125"/>
            <a:ext cx="977679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5" name="Gerader Verbinder 14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4" name="Textfeld 13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3" name="Gerader Verbinder 12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Grafik 13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2" name="Textfeld 11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995013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783457"/>
            <a:ext cx="5157787" cy="7216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783458"/>
            <a:ext cx="5183188" cy="7216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28B12-4ED7-4D66-8EE2-862C3C21EA04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28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9" name="Gerader Verbinder 8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8" name="Textfeld 7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66547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22B99-5C41-453E-974F-995795AAA39E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67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E8E76-D6E4-4423-ACFD-EB75A593DF3C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1" name="Gerader Verbinder 10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Grafik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0" name="Textfeld 9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90" y="457201"/>
            <a:ext cx="9727495" cy="14244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11E63-93E3-49F6-99DB-89689C2079A9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99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2" name="Gerader Verbinder 11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Grafik 1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1" name="Textfeld 10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4400" dirty="0">
                  <a:solidFill>
                    <a:schemeClr val="bg1"/>
                  </a:solidFill>
                </a:rPr>
                <a:t>1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9" y="457201"/>
            <a:ext cx="9711593" cy="14244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8D85A-A665-478A-8CA6-DB1CC77889B0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20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</a:t>
            </a:r>
          </a:p>
          <a:p>
            <a:pPr lvl="2"/>
            <a:r>
              <a:rPr lang="en-US" noProof="0" dirty="0"/>
              <a:t>Third</a:t>
            </a:r>
          </a:p>
          <a:p>
            <a:pPr lvl="3"/>
            <a:r>
              <a:rPr lang="en-US" noProof="0" dirty="0"/>
              <a:t>Fourth</a:t>
            </a:r>
          </a:p>
          <a:p>
            <a:pPr lvl="4"/>
            <a:r>
              <a:rPr lang="en-US" noProof="0" dirty="0"/>
              <a:t>Fifth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2DE028-FE9C-4B0C-A37D-DB67E1F9DF72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570E79-5688-46F3-BE98-48DF8909E17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073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914377" rtl="0" eaLnBrk="1" latinLnBrk="0" hangingPunct="1">
        <a:lnSpc>
          <a:spcPct val="90000"/>
        </a:lnSpc>
        <a:spcBef>
          <a:spcPts val="1000"/>
        </a:spcBef>
        <a:buClr>
          <a:srgbClr val="39B462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80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69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09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natalia.gordon@biu.ac.i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-train.eu/faq/" TargetMode="External"/><Relationship Id="rId2" Type="http://schemas.openxmlformats.org/officeDocument/2006/relationships/hyperlink" Target="http://www.law-train.eu/ethical-guidelin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LAW-TRAIN – </a:t>
            </a:r>
            <a:br>
              <a:rPr lang="de-AT" dirty="0"/>
            </a:br>
            <a:r>
              <a:rPr lang="de-AT" dirty="0"/>
              <a:t>Virtual Investigative </a:t>
            </a:r>
            <a:br>
              <a:rPr lang="de-AT" dirty="0"/>
            </a:br>
            <a:r>
              <a:rPr lang="de-AT" dirty="0"/>
              <a:t>Interview Training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H2020 – EU funded Project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FCFC-8D86-4E19-88DB-7DD5F36775E6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</a:t>
            </a:fld>
            <a:endParaRPr lang="de-AT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73886" y="95106"/>
            <a:ext cx="6608295" cy="574516"/>
            <a:chOff x="3160546" y="5707380"/>
            <a:chExt cx="6608294" cy="574516"/>
          </a:xfrm>
        </p:grpSpPr>
        <p:pic>
          <p:nvPicPr>
            <p:cNvPr id="7" name="Picture 2" descr="M:\Consulting\Projekte\H2020_FCT7_LAW_TRAIN\WP8_Dissemination&amp;Exploitation\D8.4_Dissemination_Material\Poster\2_work\links\10530873-european-union-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546" y="5775618"/>
              <a:ext cx="651993" cy="4346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3804919" y="5707380"/>
              <a:ext cx="596392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LAW-TRAIN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has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received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funding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the European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Union‘s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Horizon 2020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research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innovation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under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grant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agreement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653587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26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B99-5C41-453E-974F-995795AAA39E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10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0368502" y="520733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295467" cy="4598035"/>
          </a:xfrm>
        </p:spPr>
        <p:txBody>
          <a:bodyPr numCol="2" spcCol="575986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/>
              <a:t>Bar-Ilan University, </a:t>
            </a:r>
            <a:r>
              <a:rPr lang="de-AT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r>
              <a:rPr lang="de-AT" sz="2300" dirty="0"/>
              <a:t> (</a:t>
            </a:r>
            <a:r>
              <a:rPr lang="de-AT" sz="2300" dirty="0" err="1"/>
              <a:t>Coordinator</a:t>
            </a:r>
            <a:r>
              <a:rPr lang="de-AT" sz="2300" dirty="0"/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 err="1"/>
              <a:t>Compedia</a:t>
            </a:r>
            <a:r>
              <a:rPr lang="de-AT" sz="2300" dirty="0"/>
              <a:t>, </a:t>
            </a:r>
            <a:r>
              <a:rPr lang="de-AT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endParaRPr lang="de-AT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/>
              <a:t>KU Leuven, </a:t>
            </a:r>
            <a:r>
              <a:rPr lang="de-AT" sz="2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Belgium</a:t>
            </a:r>
            <a:endParaRPr lang="de-A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s-ES" sz="2300" dirty="0"/>
              <a:t>Optimización orientada a la sostenibilidad S.L.,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Spain</a:t>
            </a:r>
            <a:endParaRPr lang="de-AT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USECON – The Usability Consultants,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Austria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Le Service Public Federal Justice,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Belgium</a:t>
            </a:r>
            <a:endParaRPr lang="en-US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Guardia Civil,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Spain</a:t>
            </a:r>
            <a:r>
              <a:rPr lang="en-US" sz="2300" dirty="0"/>
              <a:t> 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Ministry of Public Security / Israel National Police 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r>
              <a:rPr lang="en-US" sz="2300" dirty="0"/>
              <a:t> </a:t>
            </a:r>
            <a:r>
              <a:rPr lang="de-AT" sz="2300" dirty="0"/>
              <a:t>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sz="2300" dirty="0"/>
              <a:t>Instituto de Engenharia de Sistemas </a:t>
            </a:r>
            <a:br>
              <a:rPr lang="pt-BR" sz="2300" dirty="0"/>
            </a:br>
            <a:r>
              <a:rPr lang="pt-BR" sz="2300" dirty="0"/>
              <a:t>e Computadores, Investigação e Desenvolvimento em Lisboa, </a:t>
            </a:r>
            <a:r>
              <a:rPr lang="pt-B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Portugal </a:t>
            </a:r>
            <a:r>
              <a:rPr lang="en-US" sz="2300" dirty="0"/>
              <a:t>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sz="2300" dirty="0" err="1"/>
              <a:t>Inspectoratul</a:t>
            </a:r>
            <a:r>
              <a:rPr lang="de-DE" sz="2300" dirty="0"/>
              <a:t> General al </a:t>
            </a:r>
            <a:r>
              <a:rPr lang="de-DE" sz="2300" dirty="0" err="1"/>
              <a:t>Politiei</a:t>
            </a:r>
            <a:r>
              <a:rPr lang="de-DE" sz="2300" dirty="0"/>
              <a:t> Romane, </a:t>
            </a:r>
            <a:r>
              <a:rPr lang="de-DE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Romania</a:t>
            </a:r>
            <a:r>
              <a:rPr lang="de-DE" sz="2300" dirty="0"/>
              <a:t> (End User)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11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512267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3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Objectives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12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Objectives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13</a:t>
            </a:fld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AT" dirty="0"/>
              <a:t>LAW-TRAIN </a:t>
            </a:r>
            <a:r>
              <a:rPr lang="de-AT" dirty="0" err="1"/>
              <a:t>aims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develop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de-AT" dirty="0"/>
              <a:t>a </a:t>
            </a:r>
            <a:r>
              <a:rPr lang="de-AT" b="1" dirty="0" err="1"/>
              <a:t>collaborative</a:t>
            </a:r>
            <a:r>
              <a:rPr lang="de-AT" b="1" dirty="0"/>
              <a:t> international </a:t>
            </a:r>
            <a:r>
              <a:rPr lang="de-AT" b="1" dirty="0" err="1"/>
              <a:t>virtual</a:t>
            </a:r>
            <a:r>
              <a:rPr lang="de-AT" b="1" dirty="0"/>
              <a:t> investigative </a:t>
            </a:r>
            <a:r>
              <a:rPr lang="de-AT" b="1" dirty="0" err="1"/>
              <a:t>interviewing</a:t>
            </a:r>
            <a:r>
              <a:rPr lang="de-AT" b="1" dirty="0"/>
              <a:t> </a:t>
            </a:r>
            <a:r>
              <a:rPr lang="de-AT" b="1" dirty="0" err="1"/>
              <a:t>platform</a:t>
            </a:r>
            <a:r>
              <a:rPr lang="de-AT" b="1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en-US" dirty="0"/>
              <a:t>training law enforcement units in the field of drug trafficking</a:t>
            </a:r>
          </a:p>
          <a:p>
            <a:pPr lvl="1">
              <a:lnSpc>
                <a:spcPct val="130000"/>
              </a:lnSpc>
            </a:pPr>
            <a:r>
              <a:rPr lang="de-AT" dirty="0"/>
              <a:t>a </a:t>
            </a:r>
            <a:r>
              <a:rPr lang="de-AT" b="1" dirty="0" err="1"/>
              <a:t>virtual</a:t>
            </a:r>
            <a:r>
              <a:rPr lang="de-AT" b="1" dirty="0"/>
              <a:t> </a:t>
            </a:r>
            <a:r>
              <a:rPr lang="de-AT" b="1" dirty="0" err="1"/>
              <a:t>suspect</a:t>
            </a:r>
            <a:r>
              <a:rPr lang="de-AT" b="1" dirty="0"/>
              <a:t> </a:t>
            </a:r>
            <a:r>
              <a:rPr lang="en-US" dirty="0"/>
              <a:t>that can be interviewed by trainees from various countries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virtual trainer </a:t>
            </a:r>
            <a:r>
              <a:rPr lang="en-US" dirty="0"/>
              <a:t>that can provide automated, </a:t>
            </a:r>
            <a:r>
              <a:rPr lang="en-US" dirty="0" err="1"/>
              <a:t>standardised</a:t>
            </a:r>
            <a:r>
              <a:rPr lang="en-US" dirty="0"/>
              <a:t> feedback to trainees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human trainer </a:t>
            </a:r>
            <a:r>
              <a:rPr lang="en-US" dirty="0"/>
              <a:t>who will observe the training and provide real time feedback to the trainees</a:t>
            </a:r>
          </a:p>
          <a:p>
            <a:pPr lvl="1">
              <a:lnSpc>
                <a:spcPct val="130000"/>
              </a:lnSpc>
            </a:pPr>
            <a:r>
              <a:rPr lang="en-US" b="1" dirty="0"/>
              <a:t>training tools </a:t>
            </a:r>
            <a:r>
              <a:rPr lang="en-US" dirty="0"/>
              <a:t>for the trainer that generate new characters and </a:t>
            </a:r>
            <a:r>
              <a:rPr lang="de-AT" dirty="0" err="1"/>
              <a:t>scenarios</a:t>
            </a:r>
            <a:r>
              <a:rPr lang="de-AT" dirty="0"/>
              <a:t> </a:t>
            </a:r>
            <a:r>
              <a:rPr lang="de-AT" dirty="0" err="1"/>
              <a:t>easily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virtual environment </a:t>
            </a:r>
            <a:r>
              <a:rPr lang="en-US" dirty="0"/>
              <a:t>in which the joint investigation team can interview the virtual </a:t>
            </a:r>
            <a:br>
              <a:rPr lang="en-US" dirty="0"/>
            </a:br>
            <a:r>
              <a:rPr lang="en-US" dirty="0"/>
              <a:t>suspect (VS) and communicate with each other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7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Screens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14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37" y="3116415"/>
            <a:ext cx="3970058" cy="22290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/>
        </p:blipFill>
        <p:spPr>
          <a:xfrm>
            <a:off x="596111" y="1699016"/>
            <a:ext cx="6672012" cy="36464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3"/>
          <a:stretch/>
        </p:blipFill>
        <p:spPr>
          <a:xfrm>
            <a:off x="7396174" y="1705655"/>
            <a:ext cx="2819358" cy="9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1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Screens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15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72806"/>
            <a:ext cx="5133975" cy="342265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48" y="1872807"/>
            <a:ext cx="4640265" cy="34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r>
              <a:rPr lang="de-AT" dirty="0"/>
              <a:t> &amp; Project Details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16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6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r>
              <a:rPr lang="de-AT" dirty="0"/>
              <a:t> &amp; Project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www.law-train.eu</a:t>
            </a:r>
          </a:p>
          <a:p>
            <a:pPr marL="0" indent="0">
              <a:buNone/>
            </a:pPr>
            <a:r>
              <a:rPr lang="de-AT" dirty="0"/>
              <a:t>Natalia Gordon-</a:t>
            </a:r>
            <a:r>
              <a:rPr lang="de-AT" dirty="0" err="1"/>
              <a:t>Lukovsky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European R&amp;D Unit</a:t>
            </a:r>
          </a:p>
          <a:p>
            <a:pPr marL="0" indent="0">
              <a:buNone/>
            </a:pPr>
            <a:r>
              <a:rPr lang="de-AT" dirty="0">
                <a:hlinkClick r:id="rId2"/>
              </a:rPr>
              <a:t>natalia.gordon@biu.ac.il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+972-3-534-2379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Project </a:t>
            </a:r>
            <a:r>
              <a:rPr lang="de-AT" dirty="0" err="1"/>
              <a:t>number</a:t>
            </a:r>
            <a:r>
              <a:rPr lang="de-AT" dirty="0"/>
              <a:t>: 653587</a:t>
            </a:r>
          </a:p>
          <a:p>
            <a:pPr marL="0" indent="0">
              <a:buNone/>
            </a:pPr>
            <a:r>
              <a:rPr lang="de-AT" dirty="0"/>
              <a:t>Project </a:t>
            </a:r>
            <a:r>
              <a:rPr lang="de-AT" dirty="0" err="1"/>
              <a:t>Acronym</a:t>
            </a:r>
            <a:r>
              <a:rPr lang="de-AT" dirty="0"/>
              <a:t>: LAW-TRAIN</a:t>
            </a:r>
          </a:p>
          <a:p>
            <a:pPr marL="0" indent="0">
              <a:buNone/>
            </a:pPr>
            <a:r>
              <a:rPr lang="de-AT" dirty="0" err="1"/>
              <a:t>Starting</a:t>
            </a:r>
            <a:r>
              <a:rPr lang="de-AT" dirty="0"/>
              <a:t> Date: 1/5/2015</a:t>
            </a:r>
          </a:p>
          <a:p>
            <a:pPr marL="0" indent="0">
              <a:buNone/>
            </a:pPr>
            <a:r>
              <a:rPr lang="de-AT" dirty="0"/>
              <a:t>Duration: 36 </a:t>
            </a:r>
            <a:r>
              <a:rPr lang="de-AT" dirty="0" err="1"/>
              <a:t>Months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Instrument: RIA</a:t>
            </a:r>
          </a:p>
          <a:p>
            <a:pPr marL="0" indent="0">
              <a:buNone/>
            </a:pPr>
            <a:r>
              <a:rPr lang="de-AT" dirty="0"/>
              <a:t>Call: H2020-FTC-2014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17</a:t>
            </a:fld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20917" y="5043185"/>
            <a:ext cx="8339656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LAW-TRAIN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653587.</a:t>
            </a:r>
          </a:p>
        </p:txBody>
      </p:sp>
      <p:pic>
        <p:nvPicPr>
          <p:cNvPr id="1026" name="Picture 2" descr="M:\Consulting\Projekte\H2020_FCT7_LAW_TRAIN\WP8_Dissemination&amp;Exploitation\D8.4_Dissemination_Material\Poster\2_work\links\10530873-european-uni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57" y="5015014"/>
            <a:ext cx="1117600" cy="74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354733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205" y="2957577"/>
            <a:ext cx="1460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About LAW-TRAIN</a:t>
            </a:r>
          </a:p>
          <a:p>
            <a:pPr lvl="1"/>
            <a:r>
              <a:rPr lang="en-US" dirty="0"/>
              <a:t>What, Why &amp; Who?</a:t>
            </a:r>
          </a:p>
          <a:p>
            <a:pPr>
              <a:buFont typeface="+mj-lt"/>
              <a:buAutoNum type="arabicPeriod"/>
            </a:pPr>
            <a:r>
              <a:rPr lang="de-AT" dirty="0"/>
              <a:t>Partners</a:t>
            </a:r>
          </a:p>
          <a:p>
            <a:pPr>
              <a:buFont typeface="+mj-lt"/>
              <a:buAutoNum type="arabicPeriod"/>
            </a:pPr>
            <a:r>
              <a:rPr lang="de-AT" dirty="0" err="1"/>
              <a:t>Objectives</a:t>
            </a:r>
            <a:endParaRPr lang="de-AT" dirty="0"/>
          </a:p>
          <a:p>
            <a:pPr>
              <a:buFont typeface="+mj-lt"/>
              <a:buAutoNum type="arabicPeriod"/>
            </a:pPr>
            <a:r>
              <a:rPr lang="de-AT" dirty="0" err="1"/>
              <a:t>Contact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A940-9032-48E2-9EDD-5783441649B0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622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, </a:t>
            </a:r>
            <a:r>
              <a:rPr lang="de-AT" dirty="0" err="1"/>
              <a:t>Why</a:t>
            </a:r>
            <a:r>
              <a:rPr lang="de-AT" dirty="0"/>
              <a:t> &amp; Who?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3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52C8-4486-4BE7-AB31-F6916671F3BE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4</a:t>
            </a:fld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25669" cy="435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LAW-TRAIN is an European Commission funded project aimed at fighting international drug trafficking by developing a </a:t>
            </a:r>
            <a:r>
              <a:rPr lang="en-US" sz="1900" b="1" dirty="0"/>
              <a:t>virtual investigative interview training system</a:t>
            </a:r>
            <a:r>
              <a:rPr lang="en-US" sz="1900" dirty="0"/>
              <a:t>. The training system is developed in a collaborative action by universities, national governments and professional enterprises.</a:t>
            </a:r>
            <a:endParaRPr lang="de-AT" sz="1900" dirty="0"/>
          </a:p>
          <a:p>
            <a:endParaRPr lang="de-AT" sz="1900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969500" y="1384300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/>
          <a:stretch/>
        </p:blipFill>
        <p:spPr>
          <a:xfrm>
            <a:off x="6647184" y="1953946"/>
            <a:ext cx="4796445" cy="27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5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What?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LAW-TRAIN is a </a:t>
            </a:r>
            <a:r>
              <a:rPr lang="en-US" b="1" dirty="0"/>
              <a:t>multinational project</a:t>
            </a:r>
            <a:r>
              <a:rPr lang="en-US" dirty="0"/>
              <a:t>, which aims to establish a </a:t>
            </a:r>
            <a:r>
              <a:rPr lang="en-US" b="1" dirty="0"/>
              <a:t>training system </a:t>
            </a:r>
            <a:r>
              <a:rPr lang="en-US" dirty="0"/>
              <a:t>for educating law enforcement personnel in international drug trafficking by forming a </a:t>
            </a:r>
            <a:r>
              <a:rPr lang="en-US" b="1" dirty="0"/>
              <a:t>joint investigation team</a:t>
            </a:r>
            <a:r>
              <a:rPr lang="en-US" dirty="0"/>
              <a:t>. This project specifically aims to provide a cross-border training service and therefore will be conducted within a </a:t>
            </a:r>
            <a:r>
              <a:rPr lang="en-US" b="1" dirty="0"/>
              <a:t>virtual environment</a:t>
            </a:r>
            <a:r>
              <a:rPr lang="en-US" dirty="0"/>
              <a:t> which contains virtual as well as real characters. In order to meet the objectives of LAW-TRAIN, technical, as well as methodological and end user partners from various countries are responsible for creating a new and innovative way for training law enforcement personnel in drug trafficking. 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6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dirty="0" err="1"/>
              <a:t>Why</a:t>
            </a:r>
            <a:r>
              <a:rPr lang="de-AT" dirty="0"/>
              <a:t>?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Crime, such as drug trafficking, is a multi-national issue which often leads to </a:t>
            </a:r>
            <a:r>
              <a:rPr lang="en-US" b="1" dirty="0"/>
              <a:t>cross-border investigations</a:t>
            </a:r>
            <a:r>
              <a:rPr lang="en-US" dirty="0"/>
              <a:t>, and these are beset by obstacles and miscommunication due to different cultural, legal and training aspects. With LAW-TRAIN, law enforcement agencies can cut costs while effectively training their personnel in the conduct of </a:t>
            </a:r>
            <a:r>
              <a:rPr lang="en-US" b="1" dirty="0"/>
              <a:t>joint investigative interviewing</a:t>
            </a:r>
            <a:r>
              <a:rPr lang="en-US" dirty="0"/>
              <a:t> through a </a:t>
            </a:r>
            <a:r>
              <a:rPr lang="en-US" b="1" dirty="0"/>
              <a:t>virtual training platform</a:t>
            </a:r>
            <a:r>
              <a:rPr lang="en-US" dirty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7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73152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Who?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LAW-TRAIN is a Horizon 2020 project funded by the European Commission. </a:t>
            </a:r>
            <a:br>
              <a:rPr lang="en-US" dirty="0"/>
            </a:br>
            <a:r>
              <a:rPr lang="en-US" b="1" dirty="0"/>
              <a:t>Bar-</a:t>
            </a:r>
            <a:r>
              <a:rPr lang="en-US" b="1" dirty="0" err="1"/>
              <a:t>Ilan</a:t>
            </a:r>
            <a:r>
              <a:rPr lang="en-US" b="1" dirty="0"/>
              <a:t> University </a:t>
            </a:r>
            <a:r>
              <a:rPr lang="en-US" dirty="0"/>
              <a:t>is the initiator and the coordinator of the project, with the Consortium comprising </a:t>
            </a:r>
            <a:r>
              <a:rPr lang="en-US" b="1" dirty="0"/>
              <a:t>ten partners </a:t>
            </a:r>
            <a:r>
              <a:rPr lang="en-US" dirty="0"/>
              <a:t>from </a:t>
            </a:r>
            <a:r>
              <a:rPr lang="en-US" b="1" dirty="0"/>
              <a:t>six countries</a:t>
            </a:r>
            <a:r>
              <a:rPr lang="en-US" dirty="0"/>
              <a:t>.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M:\Consulting\Projekte\H2020_FCT7_LAW_TRAIN\WP8_Dissemination&amp;Exploitation\D8.4_Dissemination_Material\Poster\2_work\links\10530873-european-uni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1" y="2327277"/>
            <a:ext cx="2979420" cy="198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0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Ethical Issues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8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LAW-TRAIN has recently passed the Ethics Check by H2020 with the result “</a:t>
            </a:r>
            <a:r>
              <a:rPr lang="en-US" b="1" dirty="0"/>
              <a:t>Good to excellent compliance with the H2020 ethical guidelines</a:t>
            </a:r>
            <a:r>
              <a:rPr lang="en-US" dirty="0"/>
              <a:t>” concerning all requested items! </a:t>
            </a:r>
          </a:p>
          <a:p>
            <a:r>
              <a:rPr lang="en-US" dirty="0"/>
              <a:t>For further information please visit the LAW-TRAIN Website </a:t>
            </a:r>
          </a:p>
          <a:p>
            <a:pPr lvl="1"/>
            <a:r>
              <a:rPr lang="en-US" dirty="0"/>
              <a:t>Ethical Guidelines: </a:t>
            </a:r>
            <a:r>
              <a:rPr lang="en-US" dirty="0">
                <a:hlinkClick r:id="rId2"/>
              </a:rPr>
              <a:t>http://www.law-train.eu/ethical-guidelines/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FAQs: </a:t>
            </a:r>
            <a:r>
              <a:rPr lang="en-US" dirty="0">
                <a:hlinkClick r:id="rId3"/>
              </a:rPr>
              <a:t>http://www.law-train.eu/faq/</a:t>
            </a:r>
            <a:r>
              <a:rPr lang="en-US" dirty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94" y="3988987"/>
            <a:ext cx="4171944" cy="20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Consortium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3 November 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9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8666"/>
      </p:ext>
    </p:extLst>
  </p:cSld>
  <p:clrMapOvr>
    <a:masterClrMapping/>
  </p:clrMapOvr>
</p:sld>
</file>

<file path=ppt/theme/theme1.xml><?xml version="1.0" encoding="utf-8"?>
<a:theme xmlns:a="http://schemas.openxmlformats.org/drawingml/2006/main" name="LAW-TRAIN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W-TRAIN_Template" id="{A8C3338E-228B-4994-9674-C7799D433EE2}" vid="{D75CEEDC-EEE2-4763-808F-E6588133A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LAW-TRAIN_Template</Template>
  <TotalTime>0</TotalTime>
  <Words>624</Words>
  <Application>Microsoft Office PowerPoint</Application>
  <PresentationFormat>Breitbild</PresentationFormat>
  <Paragraphs>139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LAW-TRAIN_Template</vt:lpstr>
      <vt:lpstr>LAW-TRAIN –  Virtual Investigative  Interview Training</vt:lpstr>
      <vt:lpstr>Table of Content</vt:lpstr>
      <vt:lpstr>About LAW-TRAIN</vt:lpstr>
      <vt:lpstr>About LAW-TRAIN</vt:lpstr>
      <vt:lpstr>About LAW-TRAIN</vt:lpstr>
      <vt:lpstr>About LAW-TRAIN</vt:lpstr>
      <vt:lpstr>About LAW-TRAIN</vt:lpstr>
      <vt:lpstr>Ethical Issues</vt:lpstr>
      <vt:lpstr>Partners</vt:lpstr>
      <vt:lpstr>Partners</vt:lpstr>
      <vt:lpstr>Partners</vt:lpstr>
      <vt:lpstr>Objectives</vt:lpstr>
      <vt:lpstr>Objectives</vt:lpstr>
      <vt:lpstr>Example Screens</vt:lpstr>
      <vt:lpstr>Example Screens</vt:lpstr>
      <vt:lpstr>Contact</vt:lpstr>
      <vt:lpstr>Contact &amp; Project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LAW-TRAIN –  Virtual Interrogation Game</dc:title>
  <dc:creator>Raphaela Müller</dc:creator>
  <cp:lastModifiedBy>Raphaela Ch. Müller</cp:lastModifiedBy>
  <cp:revision>55</cp:revision>
  <cp:lastPrinted>2017-10-24T10:34:02Z</cp:lastPrinted>
  <dcterms:created xsi:type="dcterms:W3CDTF">2016-06-13T10:46:30Z</dcterms:created>
  <dcterms:modified xsi:type="dcterms:W3CDTF">2017-11-03T10:33:45Z</dcterms:modified>
</cp:coreProperties>
</file>